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261" r:id="rId2"/>
    <p:sldId id="262" r:id="rId3"/>
    <p:sldId id="284" r:id="rId4"/>
    <p:sldId id="268" r:id="rId5"/>
    <p:sldId id="263" r:id="rId6"/>
    <p:sldId id="265" r:id="rId7"/>
    <p:sldId id="272" r:id="rId8"/>
    <p:sldId id="279" r:id="rId9"/>
    <p:sldId id="280" r:id="rId10"/>
    <p:sldId id="269" r:id="rId11"/>
    <p:sldId id="278" r:id="rId12"/>
    <p:sldId id="281" r:id="rId13"/>
    <p:sldId id="282" r:id="rId14"/>
    <p:sldId id="264" r:id="rId15"/>
    <p:sldId id="283" r:id="rId16"/>
    <p:sldId id="287" r:id="rId17"/>
    <p:sldId id="286" r:id="rId18"/>
    <p:sldId id="288" r:id="rId19"/>
    <p:sldId id="302" r:id="rId20"/>
    <p:sldId id="304" r:id="rId21"/>
    <p:sldId id="275" r:id="rId22"/>
    <p:sldId id="276" r:id="rId23"/>
    <p:sldId id="277" r:id="rId24"/>
    <p:sldId id="296" r:id="rId25"/>
    <p:sldId id="297" r:id="rId26"/>
    <p:sldId id="298" r:id="rId27"/>
    <p:sldId id="300" r:id="rId28"/>
    <p:sldId id="299" r:id="rId29"/>
    <p:sldId id="301" r:id="rId30"/>
    <p:sldId id="285" r:id="rId31"/>
    <p:sldId id="303" r:id="rId32"/>
    <p:sldId id="290" r:id="rId33"/>
    <p:sldId id="291" r:id="rId34"/>
    <p:sldId id="292" r:id="rId35"/>
    <p:sldId id="294" r:id="rId36"/>
    <p:sldId id="259" r:id="rId37"/>
    <p:sldId id="293" r:id="rId38"/>
    <p:sldId id="306" r:id="rId39"/>
    <p:sldId id="312" r:id="rId40"/>
    <p:sldId id="313" r:id="rId41"/>
    <p:sldId id="322" r:id="rId42"/>
    <p:sldId id="315" r:id="rId43"/>
    <p:sldId id="323" r:id="rId44"/>
    <p:sldId id="317" r:id="rId45"/>
    <p:sldId id="318" r:id="rId46"/>
    <p:sldId id="324" r:id="rId47"/>
    <p:sldId id="321" r:id="rId48"/>
    <p:sldId id="256" r:id="rId49"/>
    <p:sldId id="257" r:id="rId50"/>
    <p:sldId id="260" r:id="rId51"/>
    <p:sldId id="307" r:id="rId52"/>
    <p:sldId id="309" r:id="rId53"/>
    <p:sldId id="310" r:id="rId54"/>
    <p:sldId id="320"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843"/>
    <p:restoredTop sz="96327"/>
  </p:normalViewPr>
  <p:slideViewPr>
    <p:cSldViewPr snapToGrid="0" snapToObjects="1">
      <p:cViewPr varScale="1">
        <p:scale>
          <a:sx n="128" d="100"/>
          <a:sy n="128" d="100"/>
        </p:scale>
        <p:origin x="208" y="17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4" Type="http://schemas.openxmlformats.org/officeDocument/2006/relationships/image" Target="../media/image39.svg"/></Relationships>
</file>

<file path=ppt/diagrams/_rels/data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4" Type="http://schemas.openxmlformats.org/officeDocument/2006/relationships/image" Target="../media/image39.svg"/></Relationships>
</file>

<file path=ppt/diagrams/_rels/data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4" Type="http://schemas.openxmlformats.org/officeDocument/2006/relationships/image" Target="../media/image3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4" Type="http://schemas.openxmlformats.org/officeDocument/2006/relationships/image" Target="../media/image3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4" Type="http://schemas.openxmlformats.org/officeDocument/2006/relationships/image" Target="../media/image3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06DD5C-14C1-4CB9-B2AE-AD16E6D57B45}"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802FCD33-AC47-463D-B01A-E1410AB697EA}">
      <dgm:prSet/>
      <dgm:spPr/>
      <dgm:t>
        <a:bodyPr/>
        <a:lstStyle/>
        <a:p>
          <a:pPr>
            <a:lnSpc>
              <a:spcPct val="100000"/>
            </a:lnSpc>
          </a:pPr>
          <a:r>
            <a:rPr lang="en-US"/>
            <a:t>Quality of heating system impacts price of the home</a:t>
          </a:r>
        </a:p>
      </dgm:t>
    </dgm:pt>
    <dgm:pt modelId="{CD8A6E44-B1FD-4328-BB9A-DA0588E8D8A6}" type="parTrans" cxnId="{6F6BD78B-AEF2-42C2-8781-465A96CBB46B}">
      <dgm:prSet/>
      <dgm:spPr/>
      <dgm:t>
        <a:bodyPr/>
        <a:lstStyle/>
        <a:p>
          <a:endParaRPr lang="en-US"/>
        </a:p>
      </dgm:t>
    </dgm:pt>
    <dgm:pt modelId="{29E8AC60-5188-4661-9B03-2C38F64DB6E4}" type="sibTrans" cxnId="{6F6BD78B-AEF2-42C2-8781-465A96CBB46B}">
      <dgm:prSet/>
      <dgm:spPr/>
      <dgm:t>
        <a:bodyPr/>
        <a:lstStyle/>
        <a:p>
          <a:endParaRPr lang="en-US"/>
        </a:p>
      </dgm:t>
    </dgm:pt>
    <dgm:pt modelId="{7D652BDF-B8F7-4E3E-B73E-47378E0C13F2}">
      <dgm:prSet/>
      <dgm:spPr/>
      <dgm:t>
        <a:bodyPr/>
        <a:lstStyle/>
        <a:p>
          <a:pPr>
            <a:lnSpc>
              <a:spcPct val="100000"/>
            </a:lnSpc>
          </a:pPr>
          <a:r>
            <a:rPr lang="en-US"/>
            <a:t>Most homes have a heating rating of 3 or higher. (Or  Average and up) </a:t>
          </a:r>
        </a:p>
      </dgm:t>
    </dgm:pt>
    <dgm:pt modelId="{E83E2C88-270D-4AEA-9E01-31D5452A9390}" type="parTrans" cxnId="{6346DDD8-0EAF-4EC7-B2B5-71D9455550E4}">
      <dgm:prSet/>
      <dgm:spPr/>
      <dgm:t>
        <a:bodyPr/>
        <a:lstStyle/>
        <a:p>
          <a:endParaRPr lang="en-US"/>
        </a:p>
      </dgm:t>
    </dgm:pt>
    <dgm:pt modelId="{F1B82A12-7951-4CE4-BC41-A6D9B5BCBA4C}" type="sibTrans" cxnId="{6346DDD8-0EAF-4EC7-B2B5-71D9455550E4}">
      <dgm:prSet/>
      <dgm:spPr/>
      <dgm:t>
        <a:bodyPr/>
        <a:lstStyle/>
        <a:p>
          <a:endParaRPr lang="en-US"/>
        </a:p>
      </dgm:t>
    </dgm:pt>
    <dgm:pt modelId="{E6B85965-F194-4697-9281-D98D9EECA622}" type="pres">
      <dgm:prSet presAssocID="{5306DD5C-14C1-4CB9-B2AE-AD16E6D57B45}" presName="root" presStyleCnt="0">
        <dgm:presLayoutVars>
          <dgm:dir/>
          <dgm:resizeHandles val="exact"/>
        </dgm:presLayoutVars>
      </dgm:prSet>
      <dgm:spPr/>
    </dgm:pt>
    <dgm:pt modelId="{15D8986B-EE7B-474F-9209-D8D2F181AB64}" type="pres">
      <dgm:prSet presAssocID="{802FCD33-AC47-463D-B01A-E1410AB697EA}" presName="compNode" presStyleCnt="0"/>
      <dgm:spPr/>
    </dgm:pt>
    <dgm:pt modelId="{BC0BBBC0-29E9-44AF-A834-8CCED780BD69}" type="pres">
      <dgm:prSet presAssocID="{802FCD33-AC47-463D-B01A-E1410AB697E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ouse"/>
        </a:ext>
      </dgm:extLst>
    </dgm:pt>
    <dgm:pt modelId="{5A674193-BEEF-4721-AF39-823A1D18698B}" type="pres">
      <dgm:prSet presAssocID="{802FCD33-AC47-463D-B01A-E1410AB697EA}" presName="spaceRect" presStyleCnt="0"/>
      <dgm:spPr/>
    </dgm:pt>
    <dgm:pt modelId="{EF4774CE-D858-484C-836C-18FCB6629634}" type="pres">
      <dgm:prSet presAssocID="{802FCD33-AC47-463D-B01A-E1410AB697EA}" presName="textRect" presStyleLbl="revTx" presStyleIdx="0" presStyleCnt="2">
        <dgm:presLayoutVars>
          <dgm:chMax val="1"/>
          <dgm:chPref val="1"/>
        </dgm:presLayoutVars>
      </dgm:prSet>
      <dgm:spPr/>
    </dgm:pt>
    <dgm:pt modelId="{20996223-ABFC-43C6-AE21-D071CD0800FE}" type="pres">
      <dgm:prSet presAssocID="{29E8AC60-5188-4661-9B03-2C38F64DB6E4}" presName="sibTrans" presStyleCnt="0"/>
      <dgm:spPr/>
    </dgm:pt>
    <dgm:pt modelId="{FF26BA45-F142-4E3A-9450-B96F602BA078}" type="pres">
      <dgm:prSet presAssocID="{7D652BDF-B8F7-4E3E-B73E-47378E0C13F2}" presName="compNode" presStyleCnt="0"/>
      <dgm:spPr/>
    </dgm:pt>
    <dgm:pt modelId="{5DD00DBD-488C-41FE-815F-BBC2BD5AB783}" type="pres">
      <dgm:prSet presAssocID="{7D652BDF-B8F7-4E3E-B73E-47378E0C13F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ome"/>
        </a:ext>
      </dgm:extLst>
    </dgm:pt>
    <dgm:pt modelId="{71DA6E40-CEDC-42E0-9666-1C146D082BB6}" type="pres">
      <dgm:prSet presAssocID="{7D652BDF-B8F7-4E3E-B73E-47378E0C13F2}" presName="spaceRect" presStyleCnt="0"/>
      <dgm:spPr/>
    </dgm:pt>
    <dgm:pt modelId="{0D2DE07E-5487-45B0-99B0-D51937B08C97}" type="pres">
      <dgm:prSet presAssocID="{7D652BDF-B8F7-4E3E-B73E-47378E0C13F2}" presName="textRect" presStyleLbl="revTx" presStyleIdx="1" presStyleCnt="2">
        <dgm:presLayoutVars>
          <dgm:chMax val="1"/>
          <dgm:chPref val="1"/>
        </dgm:presLayoutVars>
      </dgm:prSet>
      <dgm:spPr/>
    </dgm:pt>
  </dgm:ptLst>
  <dgm:cxnLst>
    <dgm:cxn modelId="{C259AE25-2191-406F-871A-7F4D4375624D}" type="presOf" srcId="{5306DD5C-14C1-4CB9-B2AE-AD16E6D57B45}" destId="{E6B85965-F194-4697-9281-D98D9EECA622}" srcOrd="0" destOrd="0" presId="urn:microsoft.com/office/officeart/2018/2/layout/IconLabelList"/>
    <dgm:cxn modelId="{1FD4285A-06F4-4985-991A-05F673C9A225}" type="presOf" srcId="{7D652BDF-B8F7-4E3E-B73E-47378E0C13F2}" destId="{0D2DE07E-5487-45B0-99B0-D51937B08C97}" srcOrd="0" destOrd="0" presId="urn:microsoft.com/office/officeart/2018/2/layout/IconLabelList"/>
    <dgm:cxn modelId="{6F6BD78B-AEF2-42C2-8781-465A96CBB46B}" srcId="{5306DD5C-14C1-4CB9-B2AE-AD16E6D57B45}" destId="{802FCD33-AC47-463D-B01A-E1410AB697EA}" srcOrd="0" destOrd="0" parTransId="{CD8A6E44-B1FD-4328-BB9A-DA0588E8D8A6}" sibTransId="{29E8AC60-5188-4661-9B03-2C38F64DB6E4}"/>
    <dgm:cxn modelId="{5D1F9DB0-FB3E-4C1A-B5D4-0C06647AFE17}" type="presOf" srcId="{802FCD33-AC47-463D-B01A-E1410AB697EA}" destId="{EF4774CE-D858-484C-836C-18FCB6629634}" srcOrd="0" destOrd="0" presId="urn:microsoft.com/office/officeart/2018/2/layout/IconLabelList"/>
    <dgm:cxn modelId="{6346DDD8-0EAF-4EC7-B2B5-71D9455550E4}" srcId="{5306DD5C-14C1-4CB9-B2AE-AD16E6D57B45}" destId="{7D652BDF-B8F7-4E3E-B73E-47378E0C13F2}" srcOrd="1" destOrd="0" parTransId="{E83E2C88-270D-4AEA-9E01-31D5452A9390}" sibTransId="{F1B82A12-7951-4CE4-BC41-A6D9B5BCBA4C}"/>
    <dgm:cxn modelId="{5EBF046D-13FC-4C16-9D07-0762F96F251C}" type="presParOf" srcId="{E6B85965-F194-4697-9281-D98D9EECA622}" destId="{15D8986B-EE7B-474F-9209-D8D2F181AB64}" srcOrd="0" destOrd="0" presId="urn:microsoft.com/office/officeart/2018/2/layout/IconLabelList"/>
    <dgm:cxn modelId="{FA745903-8BB5-4B57-B70D-73BD28145CFE}" type="presParOf" srcId="{15D8986B-EE7B-474F-9209-D8D2F181AB64}" destId="{BC0BBBC0-29E9-44AF-A834-8CCED780BD69}" srcOrd="0" destOrd="0" presId="urn:microsoft.com/office/officeart/2018/2/layout/IconLabelList"/>
    <dgm:cxn modelId="{D297B895-0F47-43AA-9A17-8580C609F58C}" type="presParOf" srcId="{15D8986B-EE7B-474F-9209-D8D2F181AB64}" destId="{5A674193-BEEF-4721-AF39-823A1D18698B}" srcOrd="1" destOrd="0" presId="urn:microsoft.com/office/officeart/2018/2/layout/IconLabelList"/>
    <dgm:cxn modelId="{D14E2F80-E616-4B9C-8F0E-F35DD4800D97}" type="presParOf" srcId="{15D8986B-EE7B-474F-9209-D8D2F181AB64}" destId="{EF4774CE-D858-484C-836C-18FCB6629634}" srcOrd="2" destOrd="0" presId="urn:microsoft.com/office/officeart/2018/2/layout/IconLabelList"/>
    <dgm:cxn modelId="{DE453429-FBCD-4910-A58F-90D145B27D4C}" type="presParOf" srcId="{E6B85965-F194-4697-9281-D98D9EECA622}" destId="{20996223-ABFC-43C6-AE21-D071CD0800FE}" srcOrd="1" destOrd="0" presId="urn:microsoft.com/office/officeart/2018/2/layout/IconLabelList"/>
    <dgm:cxn modelId="{2A1A0EA4-F498-49F3-9BCA-9D438DAEFDC0}" type="presParOf" srcId="{E6B85965-F194-4697-9281-D98D9EECA622}" destId="{FF26BA45-F142-4E3A-9450-B96F602BA078}" srcOrd="2" destOrd="0" presId="urn:microsoft.com/office/officeart/2018/2/layout/IconLabelList"/>
    <dgm:cxn modelId="{F036E133-5037-43EC-83FB-057D31EB3ADD}" type="presParOf" srcId="{FF26BA45-F142-4E3A-9450-B96F602BA078}" destId="{5DD00DBD-488C-41FE-815F-BBC2BD5AB783}" srcOrd="0" destOrd="0" presId="urn:microsoft.com/office/officeart/2018/2/layout/IconLabelList"/>
    <dgm:cxn modelId="{53470A64-A5E0-4C70-AEEE-4B80439665A6}" type="presParOf" srcId="{FF26BA45-F142-4E3A-9450-B96F602BA078}" destId="{71DA6E40-CEDC-42E0-9666-1C146D082BB6}" srcOrd="1" destOrd="0" presId="urn:microsoft.com/office/officeart/2018/2/layout/IconLabelList"/>
    <dgm:cxn modelId="{D8EE080F-BF0A-4BDE-BAB7-40B60EC8DC8F}" type="presParOf" srcId="{FF26BA45-F142-4E3A-9450-B96F602BA078}" destId="{0D2DE07E-5487-45B0-99B0-D51937B08C97}"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06DD5C-14C1-4CB9-B2AE-AD16E6D57B45}"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802FCD33-AC47-463D-B01A-E1410AB697EA}">
      <dgm:prSet/>
      <dgm:spPr/>
      <dgm:t>
        <a:bodyPr/>
        <a:lstStyle/>
        <a:p>
          <a:pPr>
            <a:lnSpc>
              <a:spcPct val="100000"/>
            </a:lnSpc>
          </a:pPr>
          <a:r>
            <a:rPr lang="en-US" dirty="0"/>
            <a:t>Having Central Air System greatly increases value of home. </a:t>
          </a:r>
        </a:p>
      </dgm:t>
    </dgm:pt>
    <dgm:pt modelId="{CD8A6E44-B1FD-4328-BB9A-DA0588E8D8A6}" type="parTrans" cxnId="{6F6BD78B-AEF2-42C2-8781-465A96CBB46B}">
      <dgm:prSet/>
      <dgm:spPr/>
      <dgm:t>
        <a:bodyPr/>
        <a:lstStyle/>
        <a:p>
          <a:endParaRPr lang="en-US"/>
        </a:p>
      </dgm:t>
    </dgm:pt>
    <dgm:pt modelId="{29E8AC60-5188-4661-9B03-2C38F64DB6E4}" type="sibTrans" cxnId="{6F6BD78B-AEF2-42C2-8781-465A96CBB46B}">
      <dgm:prSet/>
      <dgm:spPr/>
      <dgm:t>
        <a:bodyPr/>
        <a:lstStyle/>
        <a:p>
          <a:endParaRPr lang="en-US"/>
        </a:p>
      </dgm:t>
    </dgm:pt>
    <dgm:pt modelId="{7D652BDF-B8F7-4E3E-B73E-47378E0C13F2}">
      <dgm:prSet/>
      <dgm:spPr/>
      <dgm:t>
        <a:bodyPr/>
        <a:lstStyle/>
        <a:p>
          <a:pPr>
            <a:lnSpc>
              <a:spcPct val="100000"/>
            </a:lnSpc>
          </a:pPr>
          <a:r>
            <a:rPr lang="en-US" dirty="0"/>
            <a:t>Most homes have a central air unit present. </a:t>
          </a:r>
        </a:p>
      </dgm:t>
    </dgm:pt>
    <dgm:pt modelId="{E83E2C88-270D-4AEA-9E01-31D5452A9390}" type="parTrans" cxnId="{6346DDD8-0EAF-4EC7-B2B5-71D9455550E4}">
      <dgm:prSet/>
      <dgm:spPr/>
      <dgm:t>
        <a:bodyPr/>
        <a:lstStyle/>
        <a:p>
          <a:endParaRPr lang="en-US"/>
        </a:p>
      </dgm:t>
    </dgm:pt>
    <dgm:pt modelId="{F1B82A12-7951-4CE4-BC41-A6D9B5BCBA4C}" type="sibTrans" cxnId="{6346DDD8-0EAF-4EC7-B2B5-71D9455550E4}">
      <dgm:prSet/>
      <dgm:spPr/>
      <dgm:t>
        <a:bodyPr/>
        <a:lstStyle/>
        <a:p>
          <a:endParaRPr lang="en-US"/>
        </a:p>
      </dgm:t>
    </dgm:pt>
    <dgm:pt modelId="{E6B85965-F194-4697-9281-D98D9EECA622}" type="pres">
      <dgm:prSet presAssocID="{5306DD5C-14C1-4CB9-B2AE-AD16E6D57B45}" presName="root" presStyleCnt="0">
        <dgm:presLayoutVars>
          <dgm:dir/>
          <dgm:resizeHandles val="exact"/>
        </dgm:presLayoutVars>
      </dgm:prSet>
      <dgm:spPr/>
    </dgm:pt>
    <dgm:pt modelId="{15D8986B-EE7B-474F-9209-D8D2F181AB64}" type="pres">
      <dgm:prSet presAssocID="{802FCD33-AC47-463D-B01A-E1410AB697EA}" presName="compNode" presStyleCnt="0"/>
      <dgm:spPr/>
    </dgm:pt>
    <dgm:pt modelId="{BC0BBBC0-29E9-44AF-A834-8CCED780BD69}" type="pres">
      <dgm:prSet presAssocID="{802FCD33-AC47-463D-B01A-E1410AB697E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ouse"/>
        </a:ext>
      </dgm:extLst>
    </dgm:pt>
    <dgm:pt modelId="{5A674193-BEEF-4721-AF39-823A1D18698B}" type="pres">
      <dgm:prSet presAssocID="{802FCD33-AC47-463D-B01A-E1410AB697EA}" presName="spaceRect" presStyleCnt="0"/>
      <dgm:spPr/>
    </dgm:pt>
    <dgm:pt modelId="{EF4774CE-D858-484C-836C-18FCB6629634}" type="pres">
      <dgm:prSet presAssocID="{802FCD33-AC47-463D-B01A-E1410AB697EA}" presName="textRect" presStyleLbl="revTx" presStyleIdx="0" presStyleCnt="2">
        <dgm:presLayoutVars>
          <dgm:chMax val="1"/>
          <dgm:chPref val="1"/>
        </dgm:presLayoutVars>
      </dgm:prSet>
      <dgm:spPr/>
    </dgm:pt>
    <dgm:pt modelId="{20996223-ABFC-43C6-AE21-D071CD0800FE}" type="pres">
      <dgm:prSet presAssocID="{29E8AC60-5188-4661-9B03-2C38F64DB6E4}" presName="sibTrans" presStyleCnt="0"/>
      <dgm:spPr/>
    </dgm:pt>
    <dgm:pt modelId="{FF26BA45-F142-4E3A-9450-B96F602BA078}" type="pres">
      <dgm:prSet presAssocID="{7D652BDF-B8F7-4E3E-B73E-47378E0C13F2}" presName="compNode" presStyleCnt="0"/>
      <dgm:spPr/>
    </dgm:pt>
    <dgm:pt modelId="{5DD00DBD-488C-41FE-815F-BBC2BD5AB783}" type="pres">
      <dgm:prSet presAssocID="{7D652BDF-B8F7-4E3E-B73E-47378E0C13F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ome"/>
        </a:ext>
      </dgm:extLst>
    </dgm:pt>
    <dgm:pt modelId="{71DA6E40-CEDC-42E0-9666-1C146D082BB6}" type="pres">
      <dgm:prSet presAssocID="{7D652BDF-B8F7-4E3E-B73E-47378E0C13F2}" presName="spaceRect" presStyleCnt="0"/>
      <dgm:spPr/>
    </dgm:pt>
    <dgm:pt modelId="{0D2DE07E-5487-45B0-99B0-D51937B08C97}" type="pres">
      <dgm:prSet presAssocID="{7D652BDF-B8F7-4E3E-B73E-47378E0C13F2}" presName="textRect" presStyleLbl="revTx" presStyleIdx="1" presStyleCnt="2">
        <dgm:presLayoutVars>
          <dgm:chMax val="1"/>
          <dgm:chPref val="1"/>
        </dgm:presLayoutVars>
      </dgm:prSet>
      <dgm:spPr/>
    </dgm:pt>
  </dgm:ptLst>
  <dgm:cxnLst>
    <dgm:cxn modelId="{C259AE25-2191-406F-871A-7F4D4375624D}" type="presOf" srcId="{5306DD5C-14C1-4CB9-B2AE-AD16E6D57B45}" destId="{E6B85965-F194-4697-9281-D98D9EECA622}" srcOrd="0" destOrd="0" presId="urn:microsoft.com/office/officeart/2018/2/layout/IconLabelList"/>
    <dgm:cxn modelId="{1FD4285A-06F4-4985-991A-05F673C9A225}" type="presOf" srcId="{7D652BDF-B8F7-4E3E-B73E-47378E0C13F2}" destId="{0D2DE07E-5487-45B0-99B0-D51937B08C97}" srcOrd="0" destOrd="0" presId="urn:microsoft.com/office/officeart/2018/2/layout/IconLabelList"/>
    <dgm:cxn modelId="{6F6BD78B-AEF2-42C2-8781-465A96CBB46B}" srcId="{5306DD5C-14C1-4CB9-B2AE-AD16E6D57B45}" destId="{802FCD33-AC47-463D-B01A-E1410AB697EA}" srcOrd="0" destOrd="0" parTransId="{CD8A6E44-B1FD-4328-BB9A-DA0588E8D8A6}" sibTransId="{29E8AC60-5188-4661-9B03-2C38F64DB6E4}"/>
    <dgm:cxn modelId="{5D1F9DB0-FB3E-4C1A-B5D4-0C06647AFE17}" type="presOf" srcId="{802FCD33-AC47-463D-B01A-E1410AB697EA}" destId="{EF4774CE-D858-484C-836C-18FCB6629634}" srcOrd="0" destOrd="0" presId="urn:microsoft.com/office/officeart/2018/2/layout/IconLabelList"/>
    <dgm:cxn modelId="{6346DDD8-0EAF-4EC7-B2B5-71D9455550E4}" srcId="{5306DD5C-14C1-4CB9-B2AE-AD16E6D57B45}" destId="{7D652BDF-B8F7-4E3E-B73E-47378E0C13F2}" srcOrd="1" destOrd="0" parTransId="{E83E2C88-270D-4AEA-9E01-31D5452A9390}" sibTransId="{F1B82A12-7951-4CE4-BC41-A6D9B5BCBA4C}"/>
    <dgm:cxn modelId="{5EBF046D-13FC-4C16-9D07-0762F96F251C}" type="presParOf" srcId="{E6B85965-F194-4697-9281-D98D9EECA622}" destId="{15D8986B-EE7B-474F-9209-D8D2F181AB64}" srcOrd="0" destOrd="0" presId="urn:microsoft.com/office/officeart/2018/2/layout/IconLabelList"/>
    <dgm:cxn modelId="{FA745903-8BB5-4B57-B70D-73BD28145CFE}" type="presParOf" srcId="{15D8986B-EE7B-474F-9209-D8D2F181AB64}" destId="{BC0BBBC0-29E9-44AF-A834-8CCED780BD69}" srcOrd="0" destOrd="0" presId="urn:microsoft.com/office/officeart/2018/2/layout/IconLabelList"/>
    <dgm:cxn modelId="{D297B895-0F47-43AA-9A17-8580C609F58C}" type="presParOf" srcId="{15D8986B-EE7B-474F-9209-D8D2F181AB64}" destId="{5A674193-BEEF-4721-AF39-823A1D18698B}" srcOrd="1" destOrd="0" presId="urn:microsoft.com/office/officeart/2018/2/layout/IconLabelList"/>
    <dgm:cxn modelId="{D14E2F80-E616-4B9C-8F0E-F35DD4800D97}" type="presParOf" srcId="{15D8986B-EE7B-474F-9209-D8D2F181AB64}" destId="{EF4774CE-D858-484C-836C-18FCB6629634}" srcOrd="2" destOrd="0" presId="urn:microsoft.com/office/officeart/2018/2/layout/IconLabelList"/>
    <dgm:cxn modelId="{DE453429-FBCD-4910-A58F-90D145B27D4C}" type="presParOf" srcId="{E6B85965-F194-4697-9281-D98D9EECA622}" destId="{20996223-ABFC-43C6-AE21-D071CD0800FE}" srcOrd="1" destOrd="0" presId="urn:microsoft.com/office/officeart/2018/2/layout/IconLabelList"/>
    <dgm:cxn modelId="{2A1A0EA4-F498-49F3-9BCA-9D438DAEFDC0}" type="presParOf" srcId="{E6B85965-F194-4697-9281-D98D9EECA622}" destId="{FF26BA45-F142-4E3A-9450-B96F602BA078}" srcOrd="2" destOrd="0" presId="urn:microsoft.com/office/officeart/2018/2/layout/IconLabelList"/>
    <dgm:cxn modelId="{F036E133-5037-43EC-83FB-057D31EB3ADD}" type="presParOf" srcId="{FF26BA45-F142-4E3A-9450-B96F602BA078}" destId="{5DD00DBD-488C-41FE-815F-BBC2BD5AB783}" srcOrd="0" destOrd="0" presId="urn:microsoft.com/office/officeart/2018/2/layout/IconLabelList"/>
    <dgm:cxn modelId="{53470A64-A5E0-4C70-AEEE-4B80439665A6}" type="presParOf" srcId="{FF26BA45-F142-4E3A-9450-B96F602BA078}" destId="{71DA6E40-CEDC-42E0-9666-1C146D082BB6}" srcOrd="1" destOrd="0" presId="urn:microsoft.com/office/officeart/2018/2/layout/IconLabelList"/>
    <dgm:cxn modelId="{D8EE080F-BF0A-4BDE-BAB7-40B60EC8DC8F}" type="presParOf" srcId="{FF26BA45-F142-4E3A-9450-B96F602BA078}" destId="{0D2DE07E-5487-45B0-99B0-D51937B08C97}"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306DD5C-14C1-4CB9-B2AE-AD16E6D57B45}"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802FCD33-AC47-463D-B01A-E1410AB697EA}">
      <dgm:prSet/>
      <dgm:spPr/>
      <dgm:t>
        <a:bodyPr/>
        <a:lstStyle/>
        <a:p>
          <a:pPr>
            <a:lnSpc>
              <a:spcPct val="100000"/>
            </a:lnSpc>
          </a:pPr>
          <a:r>
            <a:rPr lang="en-US" dirty="0"/>
            <a:t>Quality of Kitchen has direct impact on price of home </a:t>
          </a:r>
        </a:p>
      </dgm:t>
    </dgm:pt>
    <dgm:pt modelId="{CD8A6E44-B1FD-4328-BB9A-DA0588E8D8A6}" type="parTrans" cxnId="{6F6BD78B-AEF2-42C2-8781-465A96CBB46B}">
      <dgm:prSet/>
      <dgm:spPr/>
      <dgm:t>
        <a:bodyPr/>
        <a:lstStyle/>
        <a:p>
          <a:endParaRPr lang="en-US"/>
        </a:p>
      </dgm:t>
    </dgm:pt>
    <dgm:pt modelId="{29E8AC60-5188-4661-9B03-2C38F64DB6E4}" type="sibTrans" cxnId="{6F6BD78B-AEF2-42C2-8781-465A96CBB46B}">
      <dgm:prSet/>
      <dgm:spPr/>
      <dgm:t>
        <a:bodyPr/>
        <a:lstStyle/>
        <a:p>
          <a:endParaRPr lang="en-US"/>
        </a:p>
      </dgm:t>
    </dgm:pt>
    <dgm:pt modelId="{7D652BDF-B8F7-4E3E-B73E-47378E0C13F2}">
      <dgm:prSet/>
      <dgm:spPr/>
      <dgm:t>
        <a:bodyPr/>
        <a:lstStyle/>
        <a:p>
          <a:pPr>
            <a:lnSpc>
              <a:spcPct val="100000"/>
            </a:lnSpc>
          </a:pPr>
          <a:r>
            <a:rPr lang="en-US" dirty="0"/>
            <a:t>Most homes have a Typical/ Average or Good rating </a:t>
          </a:r>
        </a:p>
      </dgm:t>
    </dgm:pt>
    <dgm:pt modelId="{E83E2C88-270D-4AEA-9E01-31D5452A9390}" type="parTrans" cxnId="{6346DDD8-0EAF-4EC7-B2B5-71D9455550E4}">
      <dgm:prSet/>
      <dgm:spPr/>
      <dgm:t>
        <a:bodyPr/>
        <a:lstStyle/>
        <a:p>
          <a:endParaRPr lang="en-US"/>
        </a:p>
      </dgm:t>
    </dgm:pt>
    <dgm:pt modelId="{F1B82A12-7951-4CE4-BC41-A6D9B5BCBA4C}" type="sibTrans" cxnId="{6346DDD8-0EAF-4EC7-B2B5-71D9455550E4}">
      <dgm:prSet/>
      <dgm:spPr/>
      <dgm:t>
        <a:bodyPr/>
        <a:lstStyle/>
        <a:p>
          <a:endParaRPr lang="en-US"/>
        </a:p>
      </dgm:t>
    </dgm:pt>
    <dgm:pt modelId="{E6B85965-F194-4697-9281-D98D9EECA622}" type="pres">
      <dgm:prSet presAssocID="{5306DD5C-14C1-4CB9-B2AE-AD16E6D57B45}" presName="root" presStyleCnt="0">
        <dgm:presLayoutVars>
          <dgm:dir/>
          <dgm:resizeHandles val="exact"/>
        </dgm:presLayoutVars>
      </dgm:prSet>
      <dgm:spPr/>
    </dgm:pt>
    <dgm:pt modelId="{15D8986B-EE7B-474F-9209-D8D2F181AB64}" type="pres">
      <dgm:prSet presAssocID="{802FCD33-AC47-463D-B01A-E1410AB697EA}" presName="compNode" presStyleCnt="0"/>
      <dgm:spPr/>
    </dgm:pt>
    <dgm:pt modelId="{BC0BBBC0-29E9-44AF-A834-8CCED780BD69}" type="pres">
      <dgm:prSet presAssocID="{802FCD33-AC47-463D-B01A-E1410AB697E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ouse"/>
        </a:ext>
      </dgm:extLst>
    </dgm:pt>
    <dgm:pt modelId="{5A674193-BEEF-4721-AF39-823A1D18698B}" type="pres">
      <dgm:prSet presAssocID="{802FCD33-AC47-463D-B01A-E1410AB697EA}" presName="spaceRect" presStyleCnt="0"/>
      <dgm:spPr/>
    </dgm:pt>
    <dgm:pt modelId="{EF4774CE-D858-484C-836C-18FCB6629634}" type="pres">
      <dgm:prSet presAssocID="{802FCD33-AC47-463D-B01A-E1410AB697EA}" presName="textRect" presStyleLbl="revTx" presStyleIdx="0" presStyleCnt="2">
        <dgm:presLayoutVars>
          <dgm:chMax val="1"/>
          <dgm:chPref val="1"/>
        </dgm:presLayoutVars>
      </dgm:prSet>
      <dgm:spPr/>
    </dgm:pt>
    <dgm:pt modelId="{20996223-ABFC-43C6-AE21-D071CD0800FE}" type="pres">
      <dgm:prSet presAssocID="{29E8AC60-5188-4661-9B03-2C38F64DB6E4}" presName="sibTrans" presStyleCnt="0"/>
      <dgm:spPr/>
    </dgm:pt>
    <dgm:pt modelId="{FF26BA45-F142-4E3A-9450-B96F602BA078}" type="pres">
      <dgm:prSet presAssocID="{7D652BDF-B8F7-4E3E-B73E-47378E0C13F2}" presName="compNode" presStyleCnt="0"/>
      <dgm:spPr/>
    </dgm:pt>
    <dgm:pt modelId="{5DD00DBD-488C-41FE-815F-BBC2BD5AB783}" type="pres">
      <dgm:prSet presAssocID="{7D652BDF-B8F7-4E3E-B73E-47378E0C13F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ome"/>
        </a:ext>
      </dgm:extLst>
    </dgm:pt>
    <dgm:pt modelId="{71DA6E40-CEDC-42E0-9666-1C146D082BB6}" type="pres">
      <dgm:prSet presAssocID="{7D652BDF-B8F7-4E3E-B73E-47378E0C13F2}" presName="spaceRect" presStyleCnt="0"/>
      <dgm:spPr/>
    </dgm:pt>
    <dgm:pt modelId="{0D2DE07E-5487-45B0-99B0-D51937B08C97}" type="pres">
      <dgm:prSet presAssocID="{7D652BDF-B8F7-4E3E-B73E-47378E0C13F2}" presName="textRect" presStyleLbl="revTx" presStyleIdx="1" presStyleCnt="2">
        <dgm:presLayoutVars>
          <dgm:chMax val="1"/>
          <dgm:chPref val="1"/>
        </dgm:presLayoutVars>
      </dgm:prSet>
      <dgm:spPr/>
    </dgm:pt>
  </dgm:ptLst>
  <dgm:cxnLst>
    <dgm:cxn modelId="{C259AE25-2191-406F-871A-7F4D4375624D}" type="presOf" srcId="{5306DD5C-14C1-4CB9-B2AE-AD16E6D57B45}" destId="{E6B85965-F194-4697-9281-D98D9EECA622}" srcOrd="0" destOrd="0" presId="urn:microsoft.com/office/officeart/2018/2/layout/IconLabelList"/>
    <dgm:cxn modelId="{1FD4285A-06F4-4985-991A-05F673C9A225}" type="presOf" srcId="{7D652BDF-B8F7-4E3E-B73E-47378E0C13F2}" destId="{0D2DE07E-5487-45B0-99B0-D51937B08C97}" srcOrd="0" destOrd="0" presId="urn:microsoft.com/office/officeart/2018/2/layout/IconLabelList"/>
    <dgm:cxn modelId="{6F6BD78B-AEF2-42C2-8781-465A96CBB46B}" srcId="{5306DD5C-14C1-4CB9-B2AE-AD16E6D57B45}" destId="{802FCD33-AC47-463D-B01A-E1410AB697EA}" srcOrd="0" destOrd="0" parTransId="{CD8A6E44-B1FD-4328-BB9A-DA0588E8D8A6}" sibTransId="{29E8AC60-5188-4661-9B03-2C38F64DB6E4}"/>
    <dgm:cxn modelId="{5D1F9DB0-FB3E-4C1A-B5D4-0C06647AFE17}" type="presOf" srcId="{802FCD33-AC47-463D-B01A-E1410AB697EA}" destId="{EF4774CE-D858-484C-836C-18FCB6629634}" srcOrd="0" destOrd="0" presId="urn:microsoft.com/office/officeart/2018/2/layout/IconLabelList"/>
    <dgm:cxn modelId="{6346DDD8-0EAF-4EC7-B2B5-71D9455550E4}" srcId="{5306DD5C-14C1-4CB9-B2AE-AD16E6D57B45}" destId="{7D652BDF-B8F7-4E3E-B73E-47378E0C13F2}" srcOrd="1" destOrd="0" parTransId="{E83E2C88-270D-4AEA-9E01-31D5452A9390}" sibTransId="{F1B82A12-7951-4CE4-BC41-A6D9B5BCBA4C}"/>
    <dgm:cxn modelId="{5EBF046D-13FC-4C16-9D07-0762F96F251C}" type="presParOf" srcId="{E6B85965-F194-4697-9281-D98D9EECA622}" destId="{15D8986B-EE7B-474F-9209-D8D2F181AB64}" srcOrd="0" destOrd="0" presId="urn:microsoft.com/office/officeart/2018/2/layout/IconLabelList"/>
    <dgm:cxn modelId="{FA745903-8BB5-4B57-B70D-73BD28145CFE}" type="presParOf" srcId="{15D8986B-EE7B-474F-9209-D8D2F181AB64}" destId="{BC0BBBC0-29E9-44AF-A834-8CCED780BD69}" srcOrd="0" destOrd="0" presId="urn:microsoft.com/office/officeart/2018/2/layout/IconLabelList"/>
    <dgm:cxn modelId="{D297B895-0F47-43AA-9A17-8580C609F58C}" type="presParOf" srcId="{15D8986B-EE7B-474F-9209-D8D2F181AB64}" destId="{5A674193-BEEF-4721-AF39-823A1D18698B}" srcOrd="1" destOrd="0" presId="urn:microsoft.com/office/officeart/2018/2/layout/IconLabelList"/>
    <dgm:cxn modelId="{D14E2F80-E616-4B9C-8F0E-F35DD4800D97}" type="presParOf" srcId="{15D8986B-EE7B-474F-9209-D8D2F181AB64}" destId="{EF4774CE-D858-484C-836C-18FCB6629634}" srcOrd="2" destOrd="0" presId="urn:microsoft.com/office/officeart/2018/2/layout/IconLabelList"/>
    <dgm:cxn modelId="{DE453429-FBCD-4910-A58F-90D145B27D4C}" type="presParOf" srcId="{E6B85965-F194-4697-9281-D98D9EECA622}" destId="{20996223-ABFC-43C6-AE21-D071CD0800FE}" srcOrd="1" destOrd="0" presId="urn:microsoft.com/office/officeart/2018/2/layout/IconLabelList"/>
    <dgm:cxn modelId="{2A1A0EA4-F498-49F3-9BCA-9D438DAEFDC0}" type="presParOf" srcId="{E6B85965-F194-4697-9281-D98D9EECA622}" destId="{FF26BA45-F142-4E3A-9450-B96F602BA078}" srcOrd="2" destOrd="0" presId="urn:microsoft.com/office/officeart/2018/2/layout/IconLabelList"/>
    <dgm:cxn modelId="{F036E133-5037-43EC-83FB-057D31EB3ADD}" type="presParOf" srcId="{FF26BA45-F142-4E3A-9450-B96F602BA078}" destId="{5DD00DBD-488C-41FE-815F-BBC2BD5AB783}" srcOrd="0" destOrd="0" presId="urn:microsoft.com/office/officeart/2018/2/layout/IconLabelList"/>
    <dgm:cxn modelId="{53470A64-A5E0-4C70-AEEE-4B80439665A6}" type="presParOf" srcId="{FF26BA45-F142-4E3A-9450-B96F602BA078}" destId="{71DA6E40-CEDC-42E0-9666-1C146D082BB6}" srcOrd="1" destOrd="0" presId="urn:microsoft.com/office/officeart/2018/2/layout/IconLabelList"/>
    <dgm:cxn modelId="{D8EE080F-BF0A-4BDE-BAB7-40B60EC8DC8F}" type="presParOf" srcId="{FF26BA45-F142-4E3A-9450-B96F602BA078}" destId="{0D2DE07E-5487-45B0-99B0-D51937B08C97}"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0BBBC0-29E9-44AF-A834-8CCED780BD69}">
      <dsp:nvSpPr>
        <dsp:cNvPr id="0" name=""/>
        <dsp:cNvSpPr/>
      </dsp:nvSpPr>
      <dsp:spPr>
        <a:xfrm>
          <a:off x="636166" y="829062"/>
          <a:ext cx="987187" cy="987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4774CE-D858-484C-836C-18FCB6629634}">
      <dsp:nvSpPr>
        <dsp:cNvPr id="0" name=""/>
        <dsp:cNvSpPr/>
      </dsp:nvSpPr>
      <dsp:spPr>
        <a:xfrm>
          <a:off x="32884" y="2117681"/>
          <a:ext cx="21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Quality of heating system impacts price of the home</a:t>
          </a:r>
        </a:p>
      </dsp:txBody>
      <dsp:txXfrm>
        <a:off x="32884" y="2117681"/>
        <a:ext cx="2193750" cy="720000"/>
      </dsp:txXfrm>
    </dsp:sp>
    <dsp:sp modelId="{5DD00DBD-488C-41FE-815F-BBC2BD5AB783}">
      <dsp:nvSpPr>
        <dsp:cNvPr id="0" name=""/>
        <dsp:cNvSpPr/>
      </dsp:nvSpPr>
      <dsp:spPr>
        <a:xfrm>
          <a:off x="3213822" y="829062"/>
          <a:ext cx="987187" cy="987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2DE07E-5487-45B0-99B0-D51937B08C97}">
      <dsp:nvSpPr>
        <dsp:cNvPr id="0" name=""/>
        <dsp:cNvSpPr/>
      </dsp:nvSpPr>
      <dsp:spPr>
        <a:xfrm>
          <a:off x="2610541" y="2117681"/>
          <a:ext cx="21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Most homes have a heating rating of 3 or higher. (Or  Average and up) </a:t>
          </a:r>
        </a:p>
      </dsp:txBody>
      <dsp:txXfrm>
        <a:off x="2610541" y="2117681"/>
        <a:ext cx="2193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0BBBC0-29E9-44AF-A834-8CCED780BD69}">
      <dsp:nvSpPr>
        <dsp:cNvPr id="0" name=""/>
        <dsp:cNvSpPr/>
      </dsp:nvSpPr>
      <dsp:spPr>
        <a:xfrm>
          <a:off x="636166" y="829062"/>
          <a:ext cx="987187" cy="987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4774CE-D858-484C-836C-18FCB6629634}">
      <dsp:nvSpPr>
        <dsp:cNvPr id="0" name=""/>
        <dsp:cNvSpPr/>
      </dsp:nvSpPr>
      <dsp:spPr>
        <a:xfrm>
          <a:off x="32884" y="2117681"/>
          <a:ext cx="21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Having Central Air System greatly increases value of home. </a:t>
          </a:r>
        </a:p>
      </dsp:txBody>
      <dsp:txXfrm>
        <a:off x="32884" y="2117681"/>
        <a:ext cx="2193750" cy="720000"/>
      </dsp:txXfrm>
    </dsp:sp>
    <dsp:sp modelId="{5DD00DBD-488C-41FE-815F-BBC2BD5AB783}">
      <dsp:nvSpPr>
        <dsp:cNvPr id="0" name=""/>
        <dsp:cNvSpPr/>
      </dsp:nvSpPr>
      <dsp:spPr>
        <a:xfrm>
          <a:off x="3213822" y="829062"/>
          <a:ext cx="987187" cy="987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2DE07E-5487-45B0-99B0-D51937B08C97}">
      <dsp:nvSpPr>
        <dsp:cNvPr id="0" name=""/>
        <dsp:cNvSpPr/>
      </dsp:nvSpPr>
      <dsp:spPr>
        <a:xfrm>
          <a:off x="2610541" y="2117681"/>
          <a:ext cx="21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Most homes have a central air unit present. </a:t>
          </a:r>
        </a:p>
      </dsp:txBody>
      <dsp:txXfrm>
        <a:off x="2610541" y="2117681"/>
        <a:ext cx="21937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0BBBC0-29E9-44AF-A834-8CCED780BD69}">
      <dsp:nvSpPr>
        <dsp:cNvPr id="0" name=""/>
        <dsp:cNvSpPr/>
      </dsp:nvSpPr>
      <dsp:spPr>
        <a:xfrm>
          <a:off x="636166" y="829062"/>
          <a:ext cx="987187" cy="987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4774CE-D858-484C-836C-18FCB6629634}">
      <dsp:nvSpPr>
        <dsp:cNvPr id="0" name=""/>
        <dsp:cNvSpPr/>
      </dsp:nvSpPr>
      <dsp:spPr>
        <a:xfrm>
          <a:off x="32884" y="2117681"/>
          <a:ext cx="21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Quality of Kitchen has direct impact on price of home </a:t>
          </a:r>
        </a:p>
      </dsp:txBody>
      <dsp:txXfrm>
        <a:off x="32884" y="2117681"/>
        <a:ext cx="2193750" cy="720000"/>
      </dsp:txXfrm>
    </dsp:sp>
    <dsp:sp modelId="{5DD00DBD-488C-41FE-815F-BBC2BD5AB783}">
      <dsp:nvSpPr>
        <dsp:cNvPr id="0" name=""/>
        <dsp:cNvSpPr/>
      </dsp:nvSpPr>
      <dsp:spPr>
        <a:xfrm>
          <a:off x="3213822" y="829062"/>
          <a:ext cx="987187" cy="987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2DE07E-5487-45B0-99B0-D51937B08C97}">
      <dsp:nvSpPr>
        <dsp:cNvPr id="0" name=""/>
        <dsp:cNvSpPr/>
      </dsp:nvSpPr>
      <dsp:spPr>
        <a:xfrm>
          <a:off x="2610541" y="2117681"/>
          <a:ext cx="21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Most homes have a Typical/ Average or Good rating </a:t>
          </a:r>
        </a:p>
      </dsp:txBody>
      <dsp:txXfrm>
        <a:off x="2610541" y="2117681"/>
        <a:ext cx="21937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6BFFAE-5FEF-8746-AEC6-982759D9F7C3}" type="datetimeFigureOut">
              <a:rPr lang="en-US" smtClean="0"/>
              <a:t>11/30/20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54FF8E-0943-C742-923B-6CAB077631BE}" type="slidenum">
              <a:rPr lang="en-US" smtClean="0"/>
              <a:t>‹#›</a:t>
            </a:fld>
            <a:endParaRPr lang="en-US"/>
          </a:p>
        </p:txBody>
      </p:sp>
    </p:spTree>
    <p:extLst>
      <p:ext uri="{BB962C8B-B14F-4D97-AF65-F5344CB8AC3E}">
        <p14:creationId xmlns:p14="http://schemas.microsoft.com/office/powerpoint/2010/main" val="1897359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54FF8E-0943-C742-923B-6CAB077631BE}" type="slidenum">
              <a:rPr lang="en-US" smtClean="0"/>
              <a:t>6</a:t>
            </a:fld>
            <a:endParaRPr lang="en-US"/>
          </a:p>
        </p:txBody>
      </p:sp>
    </p:spTree>
    <p:extLst>
      <p:ext uri="{BB962C8B-B14F-4D97-AF65-F5344CB8AC3E}">
        <p14:creationId xmlns:p14="http://schemas.microsoft.com/office/powerpoint/2010/main" val="820753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54FF8E-0943-C742-923B-6CAB077631BE}" type="slidenum">
              <a:rPr lang="en-US" smtClean="0"/>
              <a:t>37</a:t>
            </a:fld>
            <a:endParaRPr lang="en-US"/>
          </a:p>
        </p:txBody>
      </p:sp>
    </p:spTree>
    <p:extLst>
      <p:ext uri="{BB962C8B-B14F-4D97-AF65-F5344CB8AC3E}">
        <p14:creationId xmlns:p14="http://schemas.microsoft.com/office/powerpoint/2010/main" val="3201251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6DFE-A798-B34E-BE5E-E8961E0F18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6569D21-B035-4344-9517-A2B0E8C6D2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89FF2A7-B7A9-9E45-8989-E6532FB9EF44}"/>
              </a:ext>
            </a:extLst>
          </p:cNvPr>
          <p:cNvSpPr>
            <a:spLocks noGrp="1"/>
          </p:cNvSpPr>
          <p:nvPr>
            <p:ph type="dt" sz="half" idx="10"/>
          </p:nvPr>
        </p:nvSpPr>
        <p:spPr/>
        <p:txBody>
          <a:bodyPr/>
          <a:lstStyle/>
          <a:p>
            <a:fld id="{3DC5F7D6-4A37-CF4F-9CAF-02A33E2C7CCC}" type="datetimeFigureOut">
              <a:rPr lang="en-US" smtClean="0"/>
              <a:t>11/30/20</a:t>
            </a:fld>
            <a:endParaRPr lang="en-US"/>
          </a:p>
        </p:txBody>
      </p:sp>
      <p:sp>
        <p:nvSpPr>
          <p:cNvPr id="5" name="Footer Placeholder 4">
            <a:extLst>
              <a:ext uri="{FF2B5EF4-FFF2-40B4-BE49-F238E27FC236}">
                <a16:creationId xmlns:a16="http://schemas.microsoft.com/office/drawing/2014/main" id="{40D84773-71E3-2C44-A698-A38EA6E885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07BA1F-5CF4-1747-8E73-600DFB6C755E}"/>
              </a:ext>
            </a:extLst>
          </p:cNvPr>
          <p:cNvSpPr>
            <a:spLocks noGrp="1"/>
          </p:cNvSpPr>
          <p:nvPr>
            <p:ph type="sldNum" sz="quarter" idx="12"/>
          </p:nvPr>
        </p:nvSpPr>
        <p:spPr/>
        <p:txBody>
          <a:bodyPr/>
          <a:lstStyle/>
          <a:p>
            <a:fld id="{5C6DF6BC-9851-EE4E-9E20-D540C70E1F8A}" type="slidenum">
              <a:rPr lang="en-US" smtClean="0"/>
              <a:t>‹#›</a:t>
            </a:fld>
            <a:endParaRPr lang="en-US"/>
          </a:p>
        </p:txBody>
      </p:sp>
    </p:spTree>
    <p:extLst>
      <p:ext uri="{BB962C8B-B14F-4D97-AF65-F5344CB8AC3E}">
        <p14:creationId xmlns:p14="http://schemas.microsoft.com/office/powerpoint/2010/main" val="220382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5CD8E-265B-D248-A65F-E53D9657C2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D4113F-D39B-0141-8A42-225F4C9DDE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C68D17-1672-B44C-A073-8BAFD24480BE}"/>
              </a:ext>
            </a:extLst>
          </p:cNvPr>
          <p:cNvSpPr>
            <a:spLocks noGrp="1"/>
          </p:cNvSpPr>
          <p:nvPr>
            <p:ph type="dt" sz="half" idx="10"/>
          </p:nvPr>
        </p:nvSpPr>
        <p:spPr/>
        <p:txBody>
          <a:bodyPr/>
          <a:lstStyle/>
          <a:p>
            <a:fld id="{3DC5F7D6-4A37-CF4F-9CAF-02A33E2C7CCC}" type="datetimeFigureOut">
              <a:rPr lang="en-US" smtClean="0"/>
              <a:t>11/30/20</a:t>
            </a:fld>
            <a:endParaRPr lang="en-US"/>
          </a:p>
        </p:txBody>
      </p:sp>
      <p:sp>
        <p:nvSpPr>
          <p:cNvPr id="5" name="Footer Placeholder 4">
            <a:extLst>
              <a:ext uri="{FF2B5EF4-FFF2-40B4-BE49-F238E27FC236}">
                <a16:creationId xmlns:a16="http://schemas.microsoft.com/office/drawing/2014/main" id="{724E4F68-C39B-DD43-8557-BA4D004223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752602-9AAC-544E-B8E8-6A77AB906CBF}"/>
              </a:ext>
            </a:extLst>
          </p:cNvPr>
          <p:cNvSpPr>
            <a:spLocks noGrp="1"/>
          </p:cNvSpPr>
          <p:nvPr>
            <p:ph type="sldNum" sz="quarter" idx="12"/>
          </p:nvPr>
        </p:nvSpPr>
        <p:spPr/>
        <p:txBody>
          <a:bodyPr/>
          <a:lstStyle/>
          <a:p>
            <a:fld id="{5C6DF6BC-9851-EE4E-9E20-D540C70E1F8A}" type="slidenum">
              <a:rPr lang="en-US" smtClean="0"/>
              <a:t>‹#›</a:t>
            </a:fld>
            <a:endParaRPr lang="en-US"/>
          </a:p>
        </p:txBody>
      </p:sp>
    </p:spTree>
    <p:extLst>
      <p:ext uri="{BB962C8B-B14F-4D97-AF65-F5344CB8AC3E}">
        <p14:creationId xmlns:p14="http://schemas.microsoft.com/office/powerpoint/2010/main" val="1585709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CC548C-B008-EE44-8E7C-A1D98BC2E6D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05E609-C786-4345-9B10-591481056E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1FA76F-1B16-0B4A-92D6-462956441622}"/>
              </a:ext>
            </a:extLst>
          </p:cNvPr>
          <p:cNvSpPr>
            <a:spLocks noGrp="1"/>
          </p:cNvSpPr>
          <p:nvPr>
            <p:ph type="dt" sz="half" idx="10"/>
          </p:nvPr>
        </p:nvSpPr>
        <p:spPr/>
        <p:txBody>
          <a:bodyPr/>
          <a:lstStyle/>
          <a:p>
            <a:fld id="{3DC5F7D6-4A37-CF4F-9CAF-02A33E2C7CCC}" type="datetimeFigureOut">
              <a:rPr lang="en-US" smtClean="0"/>
              <a:t>11/30/20</a:t>
            </a:fld>
            <a:endParaRPr lang="en-US"/>
          </a:p>
        </p:txBody>
      </p:sp>
      <p:sp>
        <p:nvSpPr>
          <p:cNvPr id="5" name="Footer Placeholder 4">
            <a:extLst>
              <a:ext uri="{FF2B5EF4-FFF2-40B4-BE49-F238E27FC236}">
                <a16:creationId xmlns:a16="http://schemas.microsoft.com/office/drawing/2014/main" id="{8FA430DE-61C0-EB48-90D4-A7C842DE51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83DF22-9573-8849-AD4D-FBAB1C9AC7FF}"/>
              </a:ext>
            </a:extLst>
          </p:cNvPr>
          <p:cNvSpPr>
            <a:spLocks noGrp="1"/>
          </p:cNvSpPr>
          <p:nvPr>
            <p:ph type="sldNum" sz="quarter" idx="12"/>
          </p:nvPr>
        </p:nvSpPr>
        <p:spPr/>
        <p:txBody>
          <a:bodyPr/>
          <a:lstStyle/>
          <a:p>
            <a:fld id="{5C6DF6BC-9851-EE4E-9E20-D540C70E1F8A}" type="slidenum">
              <a:rPr lang="en-US" smtClean="0"/>
              <a:t>‹#›</a:t>
            </a:fld>
            <a:endParaRPr lang="en-US"/>
          </a:p>
        </p:txBody>
      </p:sp>
    </p:spTree>
    <p:extLst>
      <p:ext uri="{BB962C8B-B14F-4D97-AF65-F5344CB8AC3E}">
        <p14:creationId xmlns:p14="http://schemas.microsoft.com/office/powerpoint/2010/main" val="1622591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82252-881F-E448-A005-CA6E234FDA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21A0B2-C5B9-904A-B22C-BD5989582F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15AA7D-F50C-9248-B8DD-E9E2266D62CB}"/>
              </a:ext>
            </a:extLst>
          </p:cNvPr>
          <p:cNvSpPr>
            <a:spLocks noGrp="1"/>
          </p:cNvSpPr>
          <p:nvPr>
            <p:ph type="dt" sz="half" idx="10"/>
          </p:nvPr>
        </p:nvSpPr>
        <p:spPr/>
        <p:txBody>
          <a:bodyPr/>
          <a:lstStyle/>
          <a:p>
            <a:fld id="{3DC5F7D6-4A37-CF4F-9CAF-02A33E2C7CCC}" type="datetimeFigureOut">
              <a:rPr lang="en-US" smtClean="0"/>
              <a:t>11/30/20</a:t>
            </a:fld>
            <a:endParaRPr lang="en-US"/>
          </a:p>
        </p:txBody>
      </p:sp>
      <p:sp>
        <p:nvSpPr>
          <p:cNvPr id="5" name="Footer Placeholder 4">
            <a:extLst>
              <a:ext uri="{FF2B5EF4-FFF2-40B4-BE49-F238E27FC236}">
                <a16:creationId xmlns:a16="http://schemas.microsoft.com/office/drawing/2014/main" id="{DEEDDF2F-82F8-8A4E-8100-A4AD13C7EC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07142A-4E33-5744-ADCF-F0D40ADBF031}"/>
              </a:ext>
            </a:extLst>
          </p:cNvPr>
          <p:cNvSpPr>
            <a:spLocks noGrp="1"/>
          </p:cNvSpPr>
          <p:nvPr>
            <p:ph type="sldNum" sz="quarter" idx="12"/>
          </p:nvPr>
        </p:nvSpPr>
        <p:spPr/>
        <p:txBody>
          <a:bodyPr/>
          <a:lstStyle/>
          <a:p>
            <a:fld id="{5C6DF6BC-9851-EE4E-9E20-D540C70E1F8A}" type="slidenum">
              <a:rPr lang="en-US" smtClean="0"/>
              <a:t>‹#›</a:t>
            </a:fld>
            <a:endParaRPr lang="en-US"/>
          </a:p>
        </p:txBody>
      </p:sp>
    </p:spTree>
    <p:extLst>
      <p:ext uri="{BB962C8B-B14F-4D97-AF65-F5344CB8AC3E}">
        <p14:creationId xmlns:p14="http://schemas.microsoft.com/office/powerpoint/2010/main" val="4104625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94300-D7C5-154D-8FF8-769B16754A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2D36C91-315D-5A4B-A9FC-E438A2F493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0F23AD-F818-1D46-9A6A-87655C67214D}"/>
              </a:ext>
            </a:extLst>
          </p:cNvPr>
          <p:cNvSpPr>
            <a:spLocks noGrp="1"/>
          </p:cNvSpPr>
          <p:nvPr>
            <p:ph type="dt" sz="half" idx="10"/>
          </p:nvPr>
        </p:nvSpPr>
        <p:spPr/>
        <p:txBody>
          <a:bodyPr/>
          <a:lstStyle/>
          <a:p>
            <a:fld id="{3DC5F7D6-4A37-CF4F-9CAF-02A33E2C7CCC}" type="datetimeFigureOut">
              <a:rPr lang="en-US" smtClean="0"/>
              <a:t>11/30/20</a:t>
            </a:fld>
            <a:endParaRPr lang="en-US"/>
          </a:p>
        </p:txBody>
      </p:sp>
      <p:sp>
        <p:nvSpPr>
          <p:cNvPr id="5" name="Footer Placeholder 4">
            <a:extLst>
              <a:ext uri="{FF2B5EF4-FFF2-40B4-BE49-F238E27FC236}">
                <a16:creationId xmlns:a16="http://schemas.microsoft.com/office/drawing/2014/main" id="{4D76F312-4158-134F-9D80-7EC2717A42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4B2E60-1D11-B346-A4FC-4EA62BF7E590}"/>
              </a:ext>
            </a:extLst>
          </p:cNvPr>
          <p:cNvSpPr>
            <a:spLocks noGrp="1"/>
          </p:cNvSpPr>
          <p:nvPr>
            <p:ph type="sldNum" sz="quarter" idx="12"/>
          </p:nvPr>
        </p:nvSpPr>
        <p:spPr/>
        <p:txBody>
          <a:bodyPr/>
          <a:lstStyle/>
          <a:p>
            <a:fld id="{5C6DF6BC-9851-EE4E-9E20-D540C70E1F8A}" type="slidenum">
              <a:rPr lang="en-US" smtClean="0"/>
              <a:t>‹#›</a:t>
            </a:fld>
            <a:endParaRPr lang="en-US"/>
          </a:p>
        </p:txBody>
      </p:sp>
    </p:spTree>
    <p:extLst>
      <p:ext uri="{BB962C8B-B14F-4D97-AF65-F5344CB8AC3E}">
        <p14:creationId xmlns:p14="http://schemas.microsoft.com/office/powerpoint/2010/main" val="502484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0C710-AFBF-7C4F-9766-794D6E7125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412776-32D6-2D43-B791-38678951EF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246F256-3DE1-734D-A72F-9B665941FE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7B47C2-006B-4143-B355-BDC38733E1E0}"/>
              </a:ext>
            </a:extLst>
          </p:cNvPr>
          <p:cNvSpPr>
            <a:spLocks noGrp="1"/>
          </p:cNvSpPr>
          <p:nvPr>
            <p:ph type="dt" sz="half" idx="10"/>
          </p:nvPr>
        </p:nvSpPr>
        <p:spPr/>
        <p:txBody>
          <a:bodyPr/>
          <a:lstStyle/>
          <a:p>
            <a:fld id="{3DC5F7D6-4A37-CF4F-9CAF-02A33E2C7CCC}" type="datetimeFigureOut">
              <a:rPr lang="en-US" smtClean="0"/>
              <a:t>11/30/20</a:t>
            </a:fld>
            <a:endParaRPr lang="en-US"/>
          </a:p>
        </p:txBody>
      </p:sp>
      <p:sp>
        <p:nvSpPr>
          <p:cNvPr id="6" name="Footer Placeholder 5">
            <a:extLst>
              <a:ext uri="{FF2B5EF4-FFF2-40B4-BE49-F238E27FC236}">
                <a16:creationId xmlns:a16="http://schemas.microsoft.com/office/drawing/2014/main" id="{AC99ED79-7C4B-FB41-85A0-BD070D3C9C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D4A314-A527-F54E-A5CF-17CDE7A50D6E}"/>
              </a:ext>
            </a:extLst>
          </p:cNvPr>
          <p:cNvSpPr>
            <a:spLocks noGrp="1"/>
          </p:cNvSpPr>
          <p:nvPr>
            <p:ph type="sldNum" sz="quarter" idx="12"/>
          </p:nvPr>
        </p:nvSpPr>
        <p:spPr/>
        <p:txBody>
          <a:bodyPr/>
          <a:lstStyle/>
          <a:p>
            <a:fld id="{5C6DF6BC-9851-EE4E-9E20-D540C70E1F8A}" type="slidenum">
              <a:rPr lang="en-US" smtClean="0"/>
              <a:t>‹#›</a:t>
            </a:fld>
            <a:endParaRPr lang="en-US"/>
          </a:p>
        </p:txBody>
      </p:sp>
    </p:spTree>
    <p:extLst>
      <p:ext uri="{BB962C8B-B14F-4D97-AF65-F5344CB8AC3E}">
        <p14:creationId xmlns:p14="http://schemas.microsoft.com/office/powerpoint/2010/main" val="4004196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92C91-C01B-3742-A50C-6FA10B03CB4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4CEAE7-8D97-1F48-9B63-57583C166E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133147-E351-1A43-B2A9-246CF55A47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C782CF-502B-374A-B7CB-D048957332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C2CF3E-8A86-B74A-A3A2-C9996046E27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A2B3C0-D121-C448-962C-77F48512A782}"/>
              </a:ext>
            </a:extLst>
          </p:cNvPr>
          <p:cNvSpPr>
            <a:spLocks noGrp="1"/>
          </p:cNvSpPr>
          <p:nvPr>
            <p:ph type="dt" sz="half" idx="10"/>
          </p:nvPr>
        </p:nvSpPr>
        <p:spPr/>
        <p:txBody>
          <a:bodyPr/>
          <a:lstStyle/>
          <a:p>
            <a:fld id="{3DC5F7D6-4A37-CF4F-9CAF-02A33E2C7CCC}" type="datetimeFigureOut">
              <a:rPr lang="en-US" smtClean="0"/>
              <a:t>11/30/20</a:t>
            </a:fld>
            <a:endParaRPr lang="en-US"/>
          </a:p>
        </p:txBody>
      </p:sp>
      <p:sp>
        <p:nvSpPr>
          <p:cNvPr id="8" name="Footer Placeholder 7">
            <a:extLst>
              <a:ext uri="{FF2B5EF4-FFF2-40B4-BE49-F238E27FC236}">
                <a16:creationId xmlns:a16="http://schemas.microsoft.com/office/drawing/2014/main" id="{5C321CD2-F59F-4F46-8487-C6FDCECB19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4748571-2380-F148-AC32-43847FFA0891}"/>
              </a:ext>
            </a:extLst>
          </p:cNvPr>
          <p:cNvSpPr>
            <a:spLocks noGrp="1"/>
          </p:cNvSpPr>
          <p:nvPr>
            <p:ph type="sldNum" sz="quarter" idx="12"/>
          </p:nvPr>
        </p:nvSpPr>
        <p:spPr/>
        <p:txBody>
          <a:bodyPr/>
          <a:lstStyle/>
          <a:p>
            <a:fld id="{5C6DF6BC-9851-EE4E-9E20-D540C70E1F8A}" type="slidenum">
              <a:rPr lang="en-US" smtClean="0"/>
              <a:t>‹#›</a:t>
            </a:fld>
            <a:endParaRPr lang="en-US"/>
          </a:p>
        </p:txBody>
      </p:sp>
    </p:spTree>
    <p:extLst>
      <p:ext uri="{BB962C8B-B14F-4D97-AF65-F5344CB8AC3E}">
        <p14:creationId xmlns:p14="http://schemas.microsoft.com/office/powerpoint/2010/main" val="1735735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9B5C4-8187-C14B-8D94-D2DE754550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B646E5D-75CA-CC4C-8DE9-FC8F0F4F5DBC}"/>
              </a:ext>
            </a:extLst>
          </p:cNvPr>
          <p:cNvSpPr>
            <a:spLocks noGrp="1"/>
          </p:cNvSpPr>
          <p:nvPr>
            <p:ph type="dt" sz="half" idx="10"/>
          </p:nvPr>
        </p:nvSpPr>
        <p:spPr/>
        <p:txBody>
          <a:bodyPr/>
          <a:lstStyle/>
          <a:p>
            <a:fld id="{3DC5F7D6-4A37-CF4F-9CAF-02A33E2C7CCC}" type="datetimeFigureOut">
              <a:rPr lang="en-US" smtClean="0"/>
              <a:t>11/30/20</a:t>
            </a:fld>
            <a:endParaRPr lang="en-US"/>
          </a:p>
        </p:txBody>
      </p:sp>
      <p:sp>
        <p:nvSpPr>
          <p:cNvPr id="4" name="Footer Placeholder 3">
            <a:extLst>
              <a:ext uri="{FF2B5EF4-FFF2-40B4-BE49-F238E27FC236}">
                <a16:creationId xmlns:a16="http://schemas.microsoft.com/office/drawing/2014/main" id="{53BBD112-B915-C147-B43E-E24618BFE91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276692-B9B2-D541-BC3F-6646A01CF87E}"/>
              </a:ext>
            </a:extLst>
          </p:cNvPr>
          <p:cNvSpPr>
            <a:spLocks noGrp="1"/>
          </p:cNvSpPr>
          <p:nvPr>
            <p:ph type="sldNum" sz="quarter" idx="12"/>
          </p:nvPr>
        </p:nvSpPr>
        <p:spPr/>
        <p:txBody>
          <a:bodyPr/>
          <a:lstStyle/>
          <a:p>
            <a:fld id="{5C6DF6BC-9851-EE4E-9E20-D540C70E1F8A}" type="slidenum">
              <a:rPr lang="en-US" smtClean="0"/>
              <a:t>‹#›</a:t>
            </a:fld>
            <a:endParaRPr lang="en-US"/>
          </a:p>
        </p:txBody>
      </p:sp>
    </p:spTree>
    <p:extLst>
      <p:ext uri="{BB962C8B-B14F-4D97-AF65-F5344CB8AC3E}">
        <p14:creationId xmlns:p14="http://schemas.microsoft.com/office/powerpoint/2010/main" val="949477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528EE9-8188-8743-BE98-3F93C8B556C5}"/>
              </a:ext>
            </a:extLst>
          </p:cNvPr>
          <p:cNvSpPr>
            <a:spLocks noGrp="1"/>
          </p:cNvSpPr>
          <p:nvPr>
            <p:ph type="dt" sz="half" idx="10"/>
          </p:nvPr>
        </p:nvSpPr>
        <p:spPr/>
        <p:txBody>
          <a:bodyPr/>
          <a:lstStyle/>
          <a:p>
            <a:fld id="{3DC5F7D6-4A37-CF4F-9CAF-02A33E2C7CCC}" type="datetimeFigureOut">
              <a:rPr lang="en-US" smtClean="0"/>
              <a:t>11/30/20</a:t>
            </a:fld>
            <a:endParaRPr lang="en-US"/>
          </a:p>
        </p:txBody>
      </p:sp>
      <p:sp>
        <p:nvSpPr>
          <p:cNvPr id="3" name="Footer Placeholder 2">
            <a:extLst>
              <a:ext uri="{FF2B5EF4-FFF2-40B4-BE49-F238E27FC236}">
                <a16:creationId xmlns:a16="http://schemas.microsoft.com/office/drawing/2014/main" id="{8D42A120-42FA-904D-9032-6DBBBF6C7B4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B1F2CE-A32B-6F4D-89FA-B06B9D60246E}"/>
              </a:ext>
            </a:extLst>
          </p:cNvPr>
          <p:cNvSpPr>
            <a:spLocks noGrp="1"/>
          </p:cNvSpPr>
          <p:nvPr>
            <p:ph type="sldNum" sz="quarter" idx="12"/>
          </p:nvPr>
        </p:nvSpPr>
        <p:spPr/>
        <p:txBody>
          <a:bodyPr/>
          <a:lstStyle/>
          <a:p>
            <a:fld id="{5C6DF6BC-9851-EE4E-9E20-D540C70E1F8A}" type="slidenum">
              <a:rPr lang="en-US" smtClean="0"/>
              <a:t>‹#›</a:t>
            </a:fld>
            <a:endParaRPr lang="en-US"/>
          </a:p>
        </p:txBody>
      </p:sp>
    </p:spTree>
    <p:extLst>
      <p:ext uri="{BB962C8B-B14F-4D97-AF65-F5344CB8AC3E}">
        <p14:creationId xmlns:p14="http://schemas.microsoft.com/office/powerpoint/2010/main" val="351762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8A1C2-4C13-E24F-B349-934EC29039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3FC5F0-729B-384F-B03A-0216C53412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1AAFBC-F173-0E4B-85A7-49F2CDCD86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45D928-E5D5-E840-9AFC-3A7D93741EEF}"/>
              </a:ext>
            </a:extLst>
          </p:cNvPr>
          <p:cNvSpPr>
            <a:spLocks noGrp="1"/>
          </p:cNvSpPr>
          <p:nvPr>
            <p:ph type="dt" sz="half" idx="10"/>
          </p:nvPr>
        </p:nvSpPr>
        <p:spPr/>
        <p:txBody>
          <a:bodyPr/>
          <a:lstStyle/>
          <a:p>
            <a:fld id="{3DC5F7D6-4A37-CF4F-9CAF-02A33E2C7CCC}" type="datetimeFigureOut">
              <a:rPr lang="en-US" smtClean="0"/>
              <a:t>11/30/20</a:t>
            </a:fld>
            <a:endParaRPr lang="en-US"/>
          </a:p>
        </p:txBody>
      </p:sp>
      <p:sp>
        <p:nvSpPr>
          <p:cNvPr id="6" name="Footer Placeholder 5">
            <a:extLst>
              <a:ext uri="{FF2B5EF4-FFF2-40B4-BE49-F238E27FC236}">
                <a16:creationId xmlns:a16="http://schemas.microsoft.com/office/drawing/2014/main" id="{940B08CF-1AD3-3140-B4E2-2362FBDC83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9187BD-F378-704D-BA9B-8509AA4F0866}"/>
              </a:ext>
            </a:extLst>
          </p:cNvPr>
          <p:cNvSpPr>
            <a:spLocks noGrp="1"/>
          </p:cNvSpPr>
          <p:nvPr>
            <p:ph type="sldNum" sz="quarter" idx="12"/>
          </p:nvPr>
        </p:nvSpPr>
        <p:spPr/>
        <p:txBody>
          <a:bodyPr/>
          <a:lstStyle/>
          <a:p>
            <a:fld id="{5C6DF6BC-9851-EE4E-9E20-D540C70E1F8A}" type="slidenum">
              <a:rPr lang="en-US" smtClean="0"/>
              <a:t>‹#›</a:t>
            </a:fld>
            <a:endParaRPr lang="en-US"/>
          </a:p>
        </p:txBody>
      </p:sp>
    </p:spTree>
    <p:extLst>
      <p:ext uri="{BB962C8B-B14F-4D97-AF65-F5344CB8AC3E}">
        <p14:creationId xmlns:p14="http://schemas.microsoft.com/office/powerpoint/2010/main" val="2849862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F8FE-7F07-F845-854B-7F742ADB53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281732-19BA-6644-9B0C-F73BE283DB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1430892-62B8-2C46-BAFD-621D240158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554954-D824-0845-B444-92AF8B7DC6F8}"/>
              </a:ext>
            </a:extLst>
          </p:cNvPr>
          <p:cNvSpPr>
            <a:spLocks noGrp="1"/>
          </p:cNvSpPr>
          <p:nvPr>
            <p:ph type="dt" sz="half" idx="10"/>
          </p:nvPr>
        </p:nvSpPr>
        <p:spPr/>
        <p:txBody>
          <a:bodyPr/>
          <a:lstStyle/>
          <a:p>
            <a:fld id="{3DC5F7D6-4A37-CF4F-9CAF-02A33E2C7CCC}" type="datetimeFigureOut">
              <a:rPr lang="en-US" smtClean="0"/>
              <a:t>11/30/20</a:t>
            </a:fld>
            <a:endParaRPr lang="en-US"/>
          </a:p>
        </p:txBody>
      </p:sp>
      <p:sp>
        <p:nvSpPr>
          <p:cNvPr id="6" name="Footer Placeholder 5">
            <a:extLst>
              <a:ext uri="{FF2B5EF4-FFF2-40B4-BE49-F238E27FC236}">
                <a16:creationId xmlns:a16="http://schemas.microsoft.com/office/drawing/2014/main" id="{DB48F50D-B18F-8E40-9D51-A3CABA45B1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DFD4AA-5EA6-5C47-B6A4-8E76413AAD97}"/>
              </a:ext>
            </a:extLst>
          </p:cNvPr>
          <p:cNvSpPr>
            <a:spLocks noGrp="1"/>
          </p:cNvSpPr>
          <p:nvPr>
            <p:ph type="sldNum" sz="quarter" idx="12"/>
          </p:nvPr>
        </p:nvSpPr>
        <p:spPr/>
        <p:txBody>
          <a:bodyPr/>
          <a:lstStyle/>
          <a:p>
            <a:fld id="{5C6DF6BC-9851-EE4E-9E20-D540C70E1F8A}" type="slidenum">
              <a:rPr lang="en-US" smtClean="0"/>
              <a:t>‹#›</a:t>
            </a:fld>
            <a:endParaRPr lang="en-US"/>
          </a:p>
        </p:txBody>
      </p:sp>
    </p:spTree>
    <p:extLst>
      <p:ext uri="{BB962C8B-B14F-4D97-AF65-F5344CB8AC3E}">
        <p14:creationId xmlns:p14="http://schemas.microsoft.com/office/powerpoint/2010/main" val="3518159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05DEC2-D7E7-DE44-970B-48413DFA98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DCEAED-BDA1-3C41-A629-48F821A512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FCD4D9-1D21-FC43-B06E-452CC13742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C5F7D6-4A37-CF4F-9CAF-02A33E2C7CCC}" type="datetimeFigureOut">
              <a:rPr lang="en-US" smtClean="0"/>
              <a:t>11/30/20</a:t>
            </a:fld>
            <a:endParaRPr lang="en-US"/>
          </a:p>
        </p:txBody>
      </p:sp>
      <p:sp>
        <p:nvSpPr>
          <p:cNvPr id="5" name="Footer Placeholder 4">
            <a:extLst>
              <a:ext uri="{FF2B5EF4-FFF2-40B4-BE49-F238E27FC236}">
                <a16:creationId xmlns:a16="http://schemas.microsoft.com/office/drawing/2014/main" id="{C797B482-2C48-CB48-A7BA-7787B47413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AA91775-A8C6-F04B-85A9-48F93AC7C2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6DF6BC-9851-EE4E-9E20-D540C70E1F8A}" type="slidenum">
              <a:rPr lang="en-US" smtClean="0"/>
              <a:t>‹#›</a:t>
            </a:fld>
            <a:endParaRPr lang="en-US"/>
          </a:p>
        </p:txBody>
      </p:sp>
    </p:spTree>
    <p:extLst>
      <p:ext uri="{BB962C8B-B14F-4D97-AF65-F5344CB8AC3E}">
        <p14:creationId xmlns:p14="http://schemas.microsoft.com/office/powerpoint/2010/main" val="787450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5.png"/><Relationship Id="rId7" Type="http://schemas.openxmlformats.org/officeDocument/2006/relationships/diagramColors" Target="../diagrams/colors1.xml"/><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diagramLayout" Target="../diagrams/layout2.xml"/><Relationship Id="rId7" Type="http://schemas.openxmlformats.org/officeDocument/2006/relationships/image" Target="../media/image42.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diagramLayout" Target="../diagrams/layout3.xml"/><Relationship Id="rId7" Type="http://schemas.openxmlformats.org/officeDocument/2006/relationships/image" Target="../media/image45.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95C87490-D5CD-9649-B96D-0E85C70DE20D}"/>
              </a:ext>
            </a:extLst>
          </p:cNvPr>
          <p:cNvPicPr>
            <a:picLocks noGrp="1" noChangeAspect="1"/>
          </p:cNvPicPr>
          <p:nvPr>
            <p:ph idx="1"/>
          </p:nvPr>
        </p:nvPicPr>
        <p:blipFill rotWithShape="1">
          <a:blip r:embed="rId2"/>
          <a:srcRect l="10409" r="23303"/>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6" name="Freeform: Shape 10">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5587E72-69AE-3A41-B4C0-329F682999E0}"/>
              </a:ext>
            </a:extLst>
          </p:cNvPr>
          <p:cNvSpPr>
            <a:spLocks noGrp="1"/>
          </p:cNvSpPr>
          <p:nvPr>
            <p:ph type="title"/>
          </p:nvPr>
        </p:nvSpPr>
        <p:spPr>
          <a:xfrm>
            <a:off x="477981" y="1005840"/>
            <a:ext cx="4023360" cy="3320657"/>
          </a:xfrm>
        </p:spPr>
        <p:txBody>
          <a:bodyPr vert="horz" lIns="91440" tIns="45720" rIns="91440" bIns="45720" rtlCol="0" anchor="b">
            <a:normAutofit/>
          </a:bodyPr>
          <a:lstStyle/>
          <a:p>
            <a:r>
              <a:rPr lang="en-US" sz="4200" b="1" i="1" dirty="0"/>
              <a:t>Analysis of Ames Housing data: </a:t>
            </a:r>
            <a:br>
              <a:rPr lang="en-US" sz="3700" b="1" i="1" dirty="0"/>
            </a:br>
            <a:br>
              <a:rPr lang="en-US" sz="3700" b="1" dirty="0"/>
            </a:br>
            <a:r>
              <a:rPr lang="en-US" sz="3100" b="1" dirty="0"/>
              <a:t>Comparing Value of Cosmetic Features with Descriptive Modeling</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21198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7892A4-2AF3-9943-93DB-BE40C4B45AF8}"/>
              </a:ext>
            </a:extLst>
          </p:cNvPr>
          <p:cNvSpPr>
            <a:spLocks noGrp="1"/>
          </p:cNvSpPr>
          <p:nvPr>
            <p:ph type="title"/>
          </p:nvPr>
        </p:nvSpPr>
        <p:spPr>
          <a:xfrm>
            <a:off x="1046746" y="641850"/>
            <a:ext cx="3611880" cy="1535865"/>
          </a:xfrm>
        </p:spPr>
        <p:txBody>
          <a:bodyPr>
            <a:normAutofit/>
          </a:bodyPr>
          <a:lstStyle/>
          <a:p>
            <a:r>
              <a:rPr lang="en-US" sz="3600" b="1" i="1" dirty="0"/>
              <a:t>Exploratory Data Analysis:</a:t>
            </a:r>
            <a:endParaRPr lang="en-US" sz="3600" dirty="0"/>
          </a:p>
        </p:txBody>
      </p:sp>
      <p:sp>
        <p:nvSpPr>
          <p:cNvPr id="19" name="Rectangle 18">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1" name="Rectangle 20">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51460C8-576D-7646-A940-B963611E0278}"/>
              </a:ext>
            </a:extLst>
          </p:cNvPr>
          <p:cNvSpPr>
            <a:spLocks noGrp="1"/>
          </p:cNvSpPr>
          <p:nvPr>
            <p:ph idx="1"/>
          </p:nvPr>
        </p:nvSpPr>
        <p:spPr>
          <a:xfrm>
            <a:off x="5300640" y="641850"/>
            <a:ext cx="6053160" cy="1535865"/>
          </a:xfrm>
        </p:spPr>
        <p:txBody>
          <a:bodyPr anchor="ctr">
            <a:normAutofit/>
          </a:bodyPr>
          <a:lstStyle/>
          <a:p>
            <a:r>
              <a:rPr lang="en-US" sz="1800" dirty="0"/>
              <a:t>Converted Ordinal Variables to Numeric</a:t>
            </a:r>
          </a:p>
          <a:p>
            <a:pPr marL="0" indent="0">
              <a:buNone/>
            </a:pPr>
            <a:endParaRPr lang="en-US" sz="1800" dirty="0"/>
          </a:p>
        </p:txBody>
      </p:sp>
      <p:pic>
        <p:nvPicPr>
          <p:cNvPr id="8" name="Picture 7" descr="A picture containing scatter chart&#10;&#10;Description automatically generated">
            <a:extLst>
              <a:ext uri="{FF2B5EF4-FFF2-40B4-BE49-F238E27FC236}">
                <a16:creationId xmlns:a16="http://schemas.microsoft.com/office/drawing/2014/main" id="{27AB4CEE-55F0-CB45-B71B-36445495C945}"/>
              </a:ext>
            </a:extLst>
          </p:cNvPr>
          <p:cNvPicPr>
            <a:picLocks noChangeAspect="1"/>
          </p:cNvPicPr>
          <p:nvPr/>
        </p:nvPicPr>
        <p:blipFill>
          <a:blip r:embed="rId2"/>
          <a:stretch>
            <a:fillRect/>
          </a:stretch>
        </p:blipFill>
        <p:spPr>
          <a:xfrm>
            <a:off x="1426439" y="2639236"/>
            <a:ext cx="9423400" cy="3528646"/>
          </a:xfrm>
          <a:prstGeom prst="rect">
            <a:avLst/>
          </a:prstGeom>
        </p:spPr>
      </p:pic>
    </p:spTree>
    <p:extLst>
      <p:ext uri="{BB962C8B-B14F-4D97-AF65-F5344CB8AC3E}">
        <p14:creationId xmlns:p14="http://schemas.microsoft.com/office/powerpoint/2010/main" val="3139597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7892A4-2AF3-9943-93DB-BE40C4B45AF8}"/>
              </a:ext>
            </a:extLst>
          </p:cNvPr>
          <p:cNvSpPr>
            <a:spLocks noGrp="1"/>
          </p:cNvSpPr>
          <p:nvPr>
            <p:ph type="title"/>
          </p:nvPr>
        </p:nvSpPr>
        <p:spPr>
          <a:xfrm>
            <a:off x="1046746" y="641850"/>
            <a:ext cx="3611880" cy="1535865"/>
          </a:xfrm>
        </p:spPr>
        <p:txBody>
          <a:bodyPr>
            <a:normAutofit/>
          </a:bodyPr>
          <a:lstStyle/>
          <a:p>
            <a:r>
              <a:rPr lang="en-US" sz="3600" b="1" i="1" dirty="0"/>
              <a:t>Exploratory Data Analysis:</a:t>
            </a:r>
            <a:endParaRPr lang="en-US" sz="3600" dirty="0"/>
          </a:p>
        </p:txBody>
      </p:sp>
      <p:sp>
        <p:nvSpPr>
          <p:cNvPr id="19" name="Rectangle 18">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1" name="Rectangle 20">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51460C8-576D-7646-A940-B963611E0278}"/>
              </a:ext>
            </a:extLst>
          </p:cNvPr>
          <p:cNvSpPr>
            <a:spLocks noGrp="1"/>
          </p:cNvSpPr>
          <p:nvPr>
            <p:ph idx="1"/>
          </p:nvPr>
        </p:nvSpPr>
        <p:spPr>
          <a:xfrm>
            <a:off x="5300640" y="641850"/>
            <a:ext cx="6053160" cy="1535865"/>
          </a:xfrm>
        </p:spPr>
        <p:txBody>
          <a:bodyPr anchor="ctr">
            <a:normAutofit/>
          </a:bodyPr>
          <a:lstStyle/>
          <a:p>
            <a:r>
              <a:rPr lang="en-US" sz="1800" dirty="0" err="1"/>
              <a:t>Dummified</a:t>
            </a:r>
            <a:r>
              <a:rPr lang="en-US" sz="1800" dirty="0"/>
              <a:t> Nominal Variables</a:t>
            </a:r>
          </a:p>
          <a:p>
            <a:pPr marL="0" indent="0">
              <a:buNone/>
            </a:pPr>
            <a:endParaRPr lang="en-US" sz="1800" dirty="0"/>
          </a:p>
        </p:txBody>
      </p:sp>
      <p:pic>
        <p:nvPicPr>
          <p:cNvPr id="5" name="Picture 4" descr="Table&#10;&#10;Description automatically generated">
            <a:extLst>
              <a:ext uri="{FF2B5EF4-FFF2-40B4-BE49-F238E27FC236}">
                <a16:creationId xmlns:a16="http://schemas.microsoft.com/office/drawing/2014/main" id="{EC8123AF-120D-6142-9E63-FF53A3254580}"/>
              </a:ext>
            </a:extLst>
          </p:cNvPr>
          <p:cNvPicPr>
            <a:picLocks noChangeAspect="1"/>
          </p:cNvPicPr>
          <p:nvPr/>
        </p:nvPicPr>
        <p:blipFill>
          <a:blip r:embed="rId2"/>
          <a:stretch>
            <a:fillRect/>
          </a:stretch>
        </p:blipFill>
        <p:spPr>
          <a:xfrm>
            <a:off x="1351457" y="2450799"/>
            <a:ext cx="9489086" cy="4042076"/>
          </a:xfrm>
          <a:prstGeom prst="rect">
            <a:avLst/>
          </a:prstGeom>
        </p:spPr>
      </p:pic>
    </p:spTree>
    <p:extLst>
      <p:ext uri="{BB962C8B-B14F-4D97-AF65-F5344CB8AC3E}">
        <p14:creationId xmlns:p14="http://schemas.microsoft.com/office/powerpoint/2010/main" val="1518396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7892A4-2AF3-9943-93DB-BE40C4B45AF8}"/>
              </a:ext>
            </a:extLst>
          </p:cNvPr>
          <p:cNvSpPr>
            <a:spLocks noGrp="1"/>
          </p:cNvSpPr>
          <p:nvPr>
            <p:ph type="title"/>
          </p:nvPr>
        </p:nvSpPr>
        <p:spPr>
          <a:xfrm>
            <a:off x="1046746" y="641850"/>
            <a:ext cx="3611880" cy="1535865"/>
          </a:xfrm>
        </p:spPr>
        <p:txBody>
          <a:bodyPr>
            <a:normAutofit/>
          </a:bodyPr>
          <a:lstStyle/>
          <a:p>
            <a:r>
              <a:rPr lang="en-US" sz="3600" b="1" i="1" dirty="0"/>
              <a:t>Exploratory Data Analysis:</a:t>
            </a:r>
            <a:endParaRPr lang="en-US" sz="3600" dirty="0"/>
          </a:p>
        </p:txBody>
      </p:sp>
      <p:sp>
        <p:nvSpPr>
          <p:cNvPr id="19" name="Rectangle 18">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1" name="Rectangle 20">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51460C8-576D-7646-A940-B963611E0278}"/>
              </a:ext>
            </a:extLst>
          </p:cNvPr>
          <p:cNvSpPr>
            <a:spLocks noGrp="1"/>
          </p:cNvSpPr>
          <p:nvPr>
            <p:ph idx="1"/>
          </p:nvPr>
        </p:nvSpPr>
        <p:spPr>
          <a:xfrm>
            <a:off x="5300640" y="641850"/>
            <a:ext cx="6053160" cy="1535865"/>
          </a:xfrm>
        </p:spPr>
        <p:txBody>
          <a:bodyPr anchor="ctr">
            <a:normAutofit/>
          </a:bodyPr>
          <a:lstStyle/>
          <a:p>
            <a:r>
              <a:rPr lang="en-US" sz="1800" dirty="0"/>
              <a:t>Checked for Normality: Dependent Variables</a:t>
            </a:r>
          </a:p>
          <a:p>
            <a:r>
              <a:rPr lang="en-US" sz="1800" dirty="0"/>
              <a:t>Applied log(10) to the Sale Price, our predictor variable  (graph on the right)</a:t>
            </a:r>
          </a:p>
          <a:p>
            <a:pPr marL="0" indent="0">
              <a:buNone/>
            </a:pPr>
            <a:endParaRPr lang="en-US" sz="1800" dirty="0"/>
          </a:p>
        </p:txBody>
      </p:sp>
      <p:pic>
        <p:nvPicPr>
          <p:cNvPr id="4" name="Picture 3">
            <a:extLst>
              <a:ext uri="{FF2B5EF4-FFF2-40B4-BE49-F238E27FC236}">
                <a16:creationId xmlns:a16="http://schemas.microsoft.com/office/drawing/2014/main" id="{778968BE-96DA-284C-9F7C-138B9A820872}"/>
              </a:ext>
            </a:extLst>
          </p:cNvPr>
          <p:cNvPicPr>
            <a:picLocks noChangeAspect="1"/>
          </p:cNvPicPr>
          <p:nvPr/>
        </p:nvPicPr>
        <p:blipFill>
          <a:blip r:embed="rId2"/>
          <a:stretch>
            <a:fillRect/>
          </a:stretch>
        </p:blipFill>
        <p:spPr>
          <a:xfrm>
            <a:off x="554416" y="2454439"/>
            <a:ext cx="11284484" cy="3467100"/>
          </a:xfrm>
          <a:prstGeom prst="rect">
            <a:avLst/>
          </a:prstGeom>
        </p:spPr>
      </p:pic>
    </p:spTree>
    <p:extLst>
      <p:ext uri="{BB962C8B-B14F-4D97-AF65-F5344CB8AC3E}">
        <p14:creationId xmlns:p14="http://schemas.microsoft.com/office/powerpoint/2010/main" val="2209739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0" name="Rectangle 29">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7892A4-2AF3-9943-93DB-BE40C4B45AF8}"/>
              </a:ext>
            </a:extLst>
          </p:cNvPr>
          <p:cNvSpPr>
            <a:spLocks noGrp="1"/>
          </p:cNvSpPr>
          <p:nvPr>
            <p:ph type="title"/>
          </p:nvPr>
        </p:nvSpPr>
        <p:spPr>
          <a:xfrm>
            <a:off x="1115568" y="548640"/>
            <a:ext cx="10168128" cy="1179576"/>
          </a:xfrm>
        </p:spPr>
        <p:txBody>
          <a:bodyPr>
            <a:normAutofit/>
          </a:bodyPr>
          <a:lstStyle/>
          <a:p>
            <a:r>
              <a:rPr lang="en-US" sz="4000" b="1" i="1"/>
              <a:t>Exploratory Data Analysis:</a:t>
            </a:r>
            <a:endParaRPr lang="en-US" sz="4000"/>
          </a:p>
        </p:txBody>
      </p:sp>
      <p:sp>
        <p:nvSpPr>
          <p:cNvPr id="32" name="Rectangle 31">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Shape, polygon&#10;&#10;Description automatically generated">
            <a:extLst>
              <a:ext uri="{FF2B5EF4-FFF2-40B4-BE49-F238E27FC236}">
                <a16:creationId xmlns:a16="http://schemas.microsoft.com/office/drawing/2014/main" id="{2C46B7CE-3C24-554A-B0E7-23B398C510E7}"/>
              </a:ext>
            </a:extLst>
          </p:cNvPr>
          <p:cNvPicPr>
            <a:picLocks noChangeAspect="1"/>
          </p:cNvPicPr>
          <p:nvPr/>
        </p:nvPicPr>
        <p:blipFill rotWithShape="1">
          <a:blip r:embed="rId2"/>
          <a:srcRect l="762"/>
          <a:stretch/>
        </p:blipFill>
        <p:spPr>
          <a:xfrm>
            <a:off x="908304" y="2478024"/>
            <a:ext cx="6009855" cy="3694176"/>
          </a:xfrm>
          <a:prstGeom prst="rect">
            <a:avLst/>
          </a:prstGeom>
        </p:spPr>
      </p:pic>
      <p:sp>
        <p:nvSpPr>
          <p:cNvPr id="3" name="Content Placeholder 2">
            <a:extLst>
              <a:ext uri="{FF2B5EF4-FFF2-40B4-BE49-F238E27FC236}">
                <a16:creationId xmlns:a16="http://schemas.microsoft.com/office/drawing/2014/main" id="{451460C8-576D-7646-A940-B963611E0278}"/>
              </a:ext>
            </a:extLst>
          </p:cNvPr>
          <p:cNvSpPr>
            <a:spLocks noGrp="1"/>
          </p:cNvSpPr>
          <p:nvPr>
            <p:ph idx="1"/>
          </p:nvPr>
        </p:nvSpPr>
        <p:spPr>
          <a:xfrm>
            <a:off x="7411453" y="2478024"/>
            <a:ext cx="3872243" cy="3694176"/>
          </a:xfrm>
        </p:spPr>
        <p:txBody>
          <a:bodyPr anchor="ctr">
            <a:normAutofit/>
          </a:bodyPr>
          <a:lstStyle/>
          <a:p>
            <a:r>
              <a:rPr lang="en-US" sz="1800" dirty="0"/>
              <a:t>Checked for Normality: Independent Variables</a:t>
            </a:r>
          </a:p>
          <a:p>
            <a:r>
              <a:rPr lang="en-US" sz="1800" dirty="0"/>
              <a:t>Found 3 variables that would improve the distribution if log(10) function was applied to them. (the variables are: </a:t>
            </a:r>
            <a:r>
              <a:rPr lang="en-US" sz="1800" dirty="0" err="1"/>
              <a:t>GrLivArea</a:t>
            </a:r>
            <a:r>
              <a:rPr lang="en-US" sz="1800" dirty="0"/>
              <a:t>, 1stFlfSF and Lot Area)</a:t>
            </a:r>
          </a:p>
        </p:txBody>
      </p:sp>
    </p:spTree>
    <p:extLst>
      <p:ext uri="{BB962C8B-B14F-4D97-AF65-F5344CB8AC3E}">
        <p14:creationId xmlns:p14="http://schemas.microsoft.com/office/powerpoint/2010/main" val="772663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FEAE56D-6D8C-934F-B8C4-2C9C33F525A3}"/>
              </a:ext>
            </a:extLst>
          </p:cNvPr>
          <p:cNvSpPr>
            <a:spLocks noGrp="1"/>
          </p:cNvSpPr>
          <p:nvPr>
            <p:ph type="title"/>
          </p:nvPr>
        </p:nvSpPr>
        <p:spPr>
          <a:xfrm>
            <a:off x="1051560" y="586822"/>
            <a:ext cx="3657600" cy="1645920"/>
          </a:xfrm>
        </p:spPr>
        <p:txBody>
          <a:bodyPr>
            <a:normAutofit/>
          </a:bodyPr>
          <a:lstStyle/>
          <a:p>
            <a:r>
              <a:rPr lang="en-US" sz="3200" b="1" i="1"/>
              <a:t>Exploratory Data Analysis:</a:t>
            </a:r>
            <a:endParaRPr lang="en-US" sz="3200"/>
          </a:p>
        </p:txBody>
      </p:sp>
      <p:sp>
        <p:nvSpPr>
          <p:cNvPr id="27" name="Rectangle 26">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9" name="Rectangle 28">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C8BC072-22CA-AA46-BAAB-6BDBFB4CA5DF}"/>
              </a:ext>
            </a:extLst>
          </p:cNvPr>
          <p:cNvSpPr>
            <a:spLocks noGrp="1"/>
          </p:cNvSpPr>
          <p:nvPr>
            <p:ph idx="1"/>
          </p:nvPr>
        </p:nvSpPr>
        <p:spPr>
          <a:xfrm>
            <a:off x="5250106" y="586822"/>
            <a:ext cx="6106742" cy="1645920"/>
          </a:xfrm>
        </p:spPr>
        <p:txBody>
          <a:bodyPr anchor="ctr">
            <a:normAutofit/>
          </a:bodyPr>
          <a:lstStyle/>
          <a:p>
            <a:r>
              <a:rPr lang="en-US" sz="1800"/>
              <a:t>MultiCollinearity:  Correlation Matrix for  Continuous Variables</a:t>
            </a:r>
          </a:p>
          <a:p>
            <a:r>
              <a:rPr lang="en-US" sz="1800"/>
              <a:t>Correlation Against Target Variable  (SalePrice): </a:t>
            </a:r>
          </a:p>
          <a:p>
            <a:pPr marL="0" indent="0">
              <a:buNone/>
            </a:pPr>
            <a:endParaRPr lang="en-US" sz="1800"/>
          </a:p>
        </p:txBody>
      </p:sp>
      <p:pic>
        <p:nvPicPr>
          <p:cNvPr id="4" name="Picture 3">
            <a:extLst>
              <a:ext uri="{FF2B5EF4-FFF2-40B4-BE49-F238E27FC236}">
                <a16:creationId xmlns:a16="http://schemas.microsoft.com/office/drawing/2014/main" id="{AD347A9A-B65A-1647-B867-8B75DAAF70E5}"/>
              </a:ext>
            </a:extLst>
          </p:cNvPr>
          <p:cNvPicPr>
            <a:picLocks noChangeAspect="1"/>
          </p:cNvPicPr>
          <p:nvPr/>
        </p:nvPicPr>
        <p:blipFill>
          <a:blip r:embed="rId2"/>
          <a:stretch>
            <a:fillRect/>
          </a:stretch>
        </p:blipFill>
        <p:spPr>
          <a:xfrm>
            <a:off x="363416" y="2454439"/>
            <a:ext cx="5168368" cy="3758822"/>
          </a:xfrm>
          <a:prstGeom prst="rect">
            <a:avLst/>
          </a:prstGeom>
        </p:spPr>
      </p:pic>
      <p:graphicFrame>
        <p:nvGraphicFramePr>
          <p:cNvPr id="7" name="Table 6">
            <a:extLst>
              <a:ext uri="{FF2B5EF4-FFF2-40B4-BE49-F238E27FC236}">
                <a16:creationId xmlns:a16="http://schemas.microsoft.com/office/drawing/2014/main" id="{97B9229E-E68C-4743-8C8F-E75E84CCB0BE}"/>
              </a:ext>
            </a:extLst>
          </p:cNvPr>
          <p:cNvGraphicFramePr>
            <a:graphicFrameLocks noGrp="1"/>
          </p:cNvGraphicFramePr>
          <p:nvPr>
            <p:extLst>
              <p:ext uri="{D42A27DB-BD31-4B8C-83A1-F6EECF244321}">
                <p14:modId xmlns:p14="http://schemas.microsoft.com/office/powerpoint/2010/main" val="2048275705"/>
              </p:ext>
            </p:extLst>
          </p:nvPr>
        </p:nvGraphicFramePr>
        <p:xfrm>
          <a:off x="6342185" y="2454439"/>
          <a:ext cx="5014663" cy="3620269"/>
        </p:xfrm>
        <a:graphic>
          <a:graphicData uri="http://schemas.openxmlformats.org/drawingml/2006/table">
            <a:tbl>
              <a:tblPr firstRow="1" bandRow="1">
                <a:noFill/>
              </a:tblPr>
              <a:tblGrid>
                <a:gridCol w="2747782">
                  <a:extLst>
                    <a:ext uri="{9D8B030D-6E8A-4147-A177-3AD203B41FA5}">
                      <a16:colId xmlns:a16="http://schemas.microsoft.com/office/drawing/2014/main" val="2262242960"/>
                    </a:ext>
                  </a:extLst>
                </a:gridCol>
                <a:gridCol w="2266881">
                  <a:extLst>
                    <a:ext uri="{9D8B030D-6E8A-4147-A177-3AD203B41FA5}">
                      <a16:colId xmlns:a16="http://schemas.microsoft.com/office/drawing/2014/main" val="988869704"/>
                    </a:ext>
                  </a:extLst>
                </a:gridCol>
              </a:tblGrid>
              <a:tr h="241729">
                <a:tc>
                  <a:txBody>
                    <a:bodyPr/>
                    <a:lstStyle/>
                    <a:p>
                      <a:pPr algn="r" fontAlgn="ctr"/>
                      <a:endParaRPr lang="en-US" sz="700" b="0" cap="all" spc="150" dirty="0">
                        <a:solidFill>
                          <a:schemeClr val="lt1"/>
                        </a:solidFill>
                        <a:effectLst/>
                      </a:endParaRPr>
                    </a:p>
                  </a:txBody>
                  <a:tcPr marL="58345" marR="58345" marT="58345" marB="58345" anchor="ctr">
                    <a:lnL w="12700" cmpd="sng">
                      <a:noFill/>
                    </a:lnL>
                    <a:lnR w="12700" cmpd="sng">
                      <a:noFill/>
                      <a:prstDash val="solid"/>
                    </a:lnR>
                    <a:lnT w="12700" cmpd="sng">
                      <a:noFill/>
                    </a:lnT>
                    <a:lnB w="12700" cmpd="sng">
                      <a:noFill/>
                      <a:prstDash val="solid"/>
                    </a:lnB>
                    <a:solidFill>
                      <a:srgbClr val="505356"/>
                    </a:solidFill>
                  </a:tcPr>
                </a:tc>
                <a:tc>
                  <a:txBody>
                    <a:bodyPr/>
                    <a:lstStyle/>
                    <a:p>
                      <a:pPr algn="r" fontAlgn="ctr"/>
                      <a:r>
                        <a:rPr lang="en-US" sz="700" b="0" cap="all" spc="150">
                          <a:solidFill>
                            <a:schemeClr val="lt1"/>
                          </a:solidFill>
                          <a:effectLst/>
                        </a:rPr>
                        <a:t>SalePrice</a:t>
                      </a:r>
                    </a:p>
                  </a:txBody>
                  <a:tcPr marL="58345" marR="58345" marT="58345" marB="58345" anchor="ctr">
                    <a:lnL w="12700" cmpd="sng">
                      <a:noFill/>
                      <a:prstDash val="solid"/>
                    </a:lnL>
                    <a:lnR w="12700" cmpd="sng">
                      <a:noFill/>
                      <a:prstDash val="solid"/>
                    </a:lnR>
                    <a:lnT w="12700" cmpd="sng">
                      <a:noFill/>
                    </a:lnT>
                    <a:lnB w="12700" cmpd="sng">
                      <a:noFill/>
                      <a:prstDash val="solid"/>
                    </a:lnB>
                    <a:solidFill>
                      <a:srgbClr val="505356"/>
                    </a:solidFill>
                  </a:tcPr>
                </a:tc>
                <a:extLst>
                  <a:ext uri="{0D108BD9-81ED-4DB2-BD59-A6C34878D82A}">
                    <a16:rowId xmlns:a16="http://schemas.microsoft.com/office/drawing/2014/main" val="936892263"/>
                  </a:ext>
                </a:extLst>
              </a:tr>
              <a:tr h="225236">
                <a:tc>
                  <a:txBody>
                    <a:bodyPr/>
                    <a:lstStyle/>
                    <a:p>
                      <a:pPr algn="r" fontAlgn="ctr"/>
                      <a:r>
                        <a:rPr lang="en-US" sz="600" cap="none" spc="0">
                          <a:solidFill>
                            <a:schemeClr val="tx1"/>
                          </a:solidFill>
                          <a:effectLst/>
                        </a:rPr>
                        <a:t>SalePrice</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600" cap="none" spc="0">
                          <a:solidFill>
                            <a:schemeClr val="tx1"/>
                          </a:solidFill>
                          <a:effectLst/>
                        </a:rPr>
                        <a:t>1.000000</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304524943"/>
                  </a:ext>
                </a:extLst>
              </a:tr>
              <a:tr h="225236">
                <a:tc>
                  <a:txBody>
                    <a:bodyPr/>
                    <a:lstStyle/>
                    <a:p>
                      <a:pPr algn="r" fontAlgn="ctr"/>
                      <a:r>
                        <a:rPr lang="en-US" sz="600" cap="none" spc="0">
                          <a:solidFill>
                            <a:schemeClr val="tx1"/>
                          </a:solidFill>
                          <a:effectLst/>
                        </a:rPr>
                        <a:t>GrLivArea</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r" fontAlgn="ctr"/>
                      <a:r>
                        <a:rPr lang="en-US" sz="600" cap="none" spc="0">
                          <a:solidFill>
                            <a:schemeClr val="tx1"/>
                          </a:solidFill>
                          <a:effectLst/>
                        </a:rPr>
                        <a:t>0.736036</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703809705"/>
                  </a:ext>
                </a:extLst>
              </a:tr>
              <a:tr h="225236">
                <a:tc>
                  <a:txBody>
                    <a:bodyPr/>
                    <a:lstStyle/>
                    <a:p>
                      <a:pPr algn="r" fontAlgn="ctr"/>
                      <a:r>
                        <a:rPr lang="en-US" sz="600" cap="none" spc="0">
                          <a:solidFill>
                            <a:schemeClr val="tx1"/>
                          </a:solidFill>
                          <a:effectLst/>
                        </a:rPr>
                        <a:t>TotalBsmtSF</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600" cap="none" spc="0">
                          <a:solidFill>
                            <a:schemeClr val="tx1"/>
                          </a:solidFill>
                          <a:effectLst/>
                        </a:rPr>
                        <a:t>0.642354</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897087034"/>
                  </a:ext>
                </a:extLst>
              </a:tr>
              <a:tr h="225236">
                <a:tc>
                  <a:txBody>
                    <a:bodyPr/>
                    <a:lstStyle/>
                    <a:p>
                      <a:pPr algn="r" fontAlgn="ctr"/>
                      <a:r>
                        <a:rPr lang="en-US" sz="600" cap="none" spc="0">
                          <a:solidFill>
                            <a:schemeClr val="tx1"/>
                          </a:solidFill>
                          <a:effectLst/>
                        </a:rPr>
                        <a:t>1stFlrSF</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r" fontAlgn="ctr"/>
                      <a:r>
                        <a:rPr lang="en-US" sz="600" cap="none" spc="0">
                          <a:solidFill>
                            <a:schemeClr val="tx1"/>
                          </a:solidFill>
                          <a:effectLst/>
                        </a:rPr>
                        <a:t>0.634672</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3153058458"/>
                  </a:ext>
                </a:extLst>
              </a:tr>
              <a:tr h="225236">
                <a:tc>
                  <a:txBody>
                    <a:bodyPr/>
                    <a:lstStyle/>
                    <a:p>
                      <a:pPr algn="r" fontAlgn="ctr"/>
                      <a:r>
                        <a:rPr lang="en-US" sz="600" cap="none" spc="0">
                          <a:solidFill>
                            <a:schemeClr val="tx1"/>
                          </a:solidFill>
                          <a:effectLst/>
                        </a:rPr>
                        <a:t>GarageArea</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600" cap="none" spc="0">
                          <a:solidFill>
                            <a:schemeClr val="tx1"/>
                          </a:solidFill>
                          <a:effectLst/>
                        </a:rPr>
                        <a:t>0.621900</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584241281"/>
                  </a:ext>
                </a:extLst>
              </a:tr>
              <a:tr h="225236">
                <a:tc>
                  <a:txBody>
                    <a:bodyPr/>
                    <a:lstStyle/>
                    <a:p>
                      <a:pPr algn="r" fontAlgn="ctr"/>
                      <a:r>
                        <a:rPr lang="en-US" sz="600" cap="none" spc="0">
                          <a:solidFill>
                            <a:schemeClr val="tx1"/>
                          </a:solidFill>
                          <a:effectLst/>
                        </a:rPr>
                        <a:t>MasVnrArea</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r" fontAlgn="ctr"/>
                      <a:r>
                        <a:rPr lang="en-US" sz="600" cap="none" spc="0">
                          <a:solidFill>
                            <a:schemeClr val="tx1"/>
                          </a:solidFill>
                          <a:effectLst/>
                        </a:rPr>
                        <a:t>0.486620</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3411342936"/>
                  </a:ext>
                </a:extLst>
              </a:tr>
              <a:tr h="225236">
                <a:tc>
                  <a:txBody>
                    <a:bodyPr/>
                    <a:lstStyle/>
                    <a:p>
                      <a:pPr algn="r" fontAlgn="ctr"/>
                      <a:r>
                        <a:rPr lang="en-US" sz="600" cap="none" spc="0" dirty="0">
                          <a:solidFill>
                            <a:schemeClr val="tx1"/>
                          </a:solidFill>
                          <a:effectLst/>
                        </a:rPr>
                        <a:t>BsmtFinSF1</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600" cap="none" spc="0">
                          <a:solidFill>
                            <a:schemeClr val="tx1"/>
                          </a:solidFill>
                          <a:effectLst/>
                        </a:rPr>
                        <a:t>0.454087</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429355512"/>
                  </a:ext>
                </a:extLst>
              </a:tr>
              <a:tr h="225236">
                <a:tc>
                  <a:txBody>
                    <a:bodyPr/>
                    <a:lstStyle/>
                    <a:p>
                      <a:pPr algn="r" fontAlgn="ctr"/>
                      <a:r>
                        <a:rPr lang="en-US" sz="600" cap="none" spc="0">
                          <a:solidFill>
                            <a:schemeClr val="tx1"/>
                          </a:solidFill>
                          <a:effectLst/>
                        </a:rPr>
                        <a:t>LotFrontage</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r" fontAlgn="ctr"/>
                      <a:r>
                        <a:rPr lang="en-US" sz="600" cap="none" spc="0">
                          <a:solidFill>
                            <a:schemeClr val="tx1"/>
                          </a:solidFill>
                          <a:effectLst/>
                        </a:rPr>
                        <a:t>0.382420</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578801069"/>
                  </a:ext>
                </a:extLst>
              </a:tr>
              <a:tr h="225236">
                <a:tc>
                  <a:txBody>
                    <a:bodyPr/>
                    <a:lstStyle/>
                    <a:p>
                      <a:pPr algn="r" fontAlgn="ctr"/>
                      <a:r>
                        <a:rPr lang="en-US" sz="600" cap="none" spc="0">
                          <a:solidFill>
                            <a:schemeClr val="tx1"/>
                          </a:solidFill>
                          <a:effectLst/>
                        </a:rPr>
                        <a:t>WoodDeckSF</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600" cap="none" spc="0">
                          <a:solidFill>
                            <a:schemeClr val="tx1"/>
                          </a:solidFill>
                          <a:effectLst/>
                        </a:rPr>
                        <a:t>0.350127</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395236438"/>
                  </a:ext>
                </a:extLst>
              </a:tr>
              <a:tr h="225236">
                <a:tc>
                  <a:txBody>
                    <a:bodyPr/>
                    <a:lstStyle/>
                    <a:p>
                      <a:pPr algn="r" fontAlgn="ctr"/>
                      <a:r>
                        <a:rPr lang="en-US" sz="600" cap="none" spc="0">
                          <a:solidFill>
                            <a:schemeClr val="tx1"/>
                          </a:solidFill>
                          <a:effectLst/>
                        </a:rPr>
                        <a:t>OpenPorchSF</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r" fontAlgn="ctr"/>
                      <a:r>
                        <a:rPr lang="en-US" sz="600" cap="none" spc="0">
                          <a:solidFill>
                            <a:schemeClr val="tx1"/>
                          </a:solidFill>
                          <a:effectLst/>
                        </a:rPr>
                        <a:t>0.326489</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606747024"/>
                  </a:ext>
                </a:extLst>
              </a:tr>
              <a:tr h="225236">
                <a:tc>
                  <a:txBody>
                    <a:bodyPr/>
                    <a:lstStyle/>
                    <a:p>
                      <a:pPr algn="r" fontAlgn="ctr"/>
                      <a:r>
                        <a:rPr lang="en-US" sz="600" cap="none" spc="0">
                          <a:solidFill>
                            <a:schemeClr val="tx1"/>
                          </a:solidFill>
                          <a:effectLst/>
                        </a:rPr>
                        <a:t>2ndFlrSF</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600" cap="none" spc="0">
                          <a:solidFill>
                            <a:schemeClr val="tx1"/>
                          </a:solidFill>
                          <a:effectLst/>
                        </a:rPr>
                        <a:t>0.293338</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525206839"/>
                  </a:ext>
                </a:extLst>
              </a:tr>
              <a:tr h="225236">
                <a:tc>
                  <a:txBody>
                    <a:bodyPr/>
                    <a:lstStyle/>
                    <a:p>
                      <a:pPr algn="r" fontAlgn="ctr"/>
                      <a:r>
                        <a:rPr lang="en-US" sz="600" cap="none" spc="0">
                          <a:solidFill>
                            <a:schemeClr val="tx1"/>
                          </a:solidFill>
                          <a:effectLst/>
                        </a:rPr>
                        <a:t>LotArea</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r" fontAlgn="ctr"/>
                      <a:r>
                        <a:rPr lang="en-US" sz="600" cap="none" spc="0">
                          <a:solidFill>
                            <a:schemeClr val="tx1"/>
                          </a:solidFill>
                          <a:effectLst/>
                        </a:rPr>
                        <a:t>0.275066</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3028381721"/>
                  </a:ext>
                </a:extLst>
              </a:tr>
              <a:tr h="225236">
                <a:tc>
                  <a:txBody>
                    <a:bodyPr/>
                    <a:lstStyle/>
                    <a:p>
                      <a:pPr algn="r" fontAlgn="ctr"/>
                      <a:r>
                        <a:rPr lang="en-US" sz="600" cap="none" spc="0">
                          <a:solidFill>
                            <a:schemeClr val="tx1"/>
                          </a:solidFill>
                          <a:effectLst/>
                        </a:rPr>
                        <a:t>BsmtUnfSF</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600" cap="none" spc="0">
                          <a:solidFill>
                            <a:schemeClr val="tx1"/>
                          </a:solidFill>
                          <a:effectLst/>
                        </a:rPr>
                        <a:t>0.159724</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500384242"/>
                  </a:ext>
                </a:extLst>
              </a:tr>
              <a:tr h="225236">
                <a:tc>
                  <a:txBody>
                    <a:bodyPr/>
                    <a:lstStyle/>
                    <a:p>
                      <a:pPr algn="r" fontAlgn="ctr"/>
                      <a:r>
                        <a:rPr lang="en-US" sz="600" cap="none" spc="0">
                          <a:solidFill>
                            <a:schemeClr val="tx1"/>
                          </a:solidFill>
                          <a:effectLst/>
                        </a:rPr>
                        <a:t>EnclosedPorch</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r" fontAlgn="ctr"/>
                      <a:r>
                        <a:rPr lang="en-US" sz="600" cap="none" spc="0">
                          <a:solidFill>
                            <a:schemeClr val="tx1"/>
                          </a:solidFill>
                          <a:effectLst/>
                        </a:rPr>
                        <a:t>0.117988</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1405542441"/>
                  </a:ext>
                </a:extLst>
              </a:tr>
              <a:tr h="225236">
                <a:tc>
                  <a:txBody>
                    <a:bodyPr/>
                    <a:lstStyle/>
                    <a:p>
                      <a:pPr algn="r" fontAlgn="ctr"/>
                      <a:r>
                        <a:rPr lang="en-US" sz="600" cap="none" spc="0">
                          <a:solidFill>
                            <a:schemeClr val="tx1"/>
                          </a:solidFill>
                          <a:effectLst/>
                        </a:rPr>
                        <a:t>BsmtFinSF2</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600" cap="none" spc="0" dirty="0">
                          <a:solidFill>
                            <a:schemeClr val="tx1"/>
                          </a:solidFill>
                          <a:effectLst/>
                        </a:rPr>
                        <a:t>0.038346</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897089618"/>
                  </a:ext>
                </a:extLst>
              </a:tr>
            </a:tbl>
          </a:graphicData>
        </a:graphic>
      </p:graphicFrame>
    </p:spTree>
    <p:extLst>
      <p:ext uri="{BB962C8B-B14F-4D97-AF65-F5344CB8AC3E}">
        <p14:creationId xmlns:p14="http://schemas.microsoft.com/office/powerpoint/2010/main" val="2158300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D2854001-B4AF-4E18-9D2E-33E37F97A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7892A4-2AF3-9943-93DB-BE40C4B45AF8}"/>
              </a:ext>
            </a:extLst>
          </p:cNvPr>
          <p:cNvSpPr>
            <a:spLocks noGrp="1"/>
          </p:cNvSpPr>
          <p:nvPr>
            <p:ph type="title"/>
          </p:nvPr>
        </p:nvSpPr>
        <p:spPr>
          <a:xfrm>
            <a:off x="612648" y="1078992"/>
            <a:ext cx="6268770" cy="1536192"/>
          </a:xfrm>
        </p:spPr>
        <p:txBody>
          <a:bodyPr vert="horz" lIns="91440" tIns="45720" rIns="91440" bIns="45720" rtlCol="0" anchor="b">
            <a:normAutofit/>
          </a:bodyPr>
          <a:lstStyle/>
          <a:p>
            <a:r>
              <a:rPr lang="en-US" sz="5200" b="1" i="1" dirty="0"/>
              <a:t>Exploratory Data Analysis:</a:t>
            </a:r>
            <a:endParaRPr lang="en-US" sz="5200" dirty="0"/>
          </a:p>
        </p:txBody>
      </p:sp>
      <p:sp>
        <p:nvSpPr>
          <p:cNvPr id="28" name="Rectangle 27">
            <a:extLst>
              <a:ext uri="{FF2B5EF4-FFF2-40B4-BE49-F238E27FC236}">
                <a16:creationId xmlns:a16="http://schemas.microsoft.com/office/drawing/2014/main" id="{8AEA628B-C8FF-4D0B-B111-F101F580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42663BD0-064C-40FC-A331-F49FCA953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TextBox 5">
            <a:extLst>
              <a:ext uri="{FF2B5EF4-FFF2-40B4-BE49-F238E27FC236}">
                <a16:creationId xmlns:a16="http://schemas.microsoft.com/office/drawing/2014/main" id="{7BD191B5-E62E-634C-B374-956EC3D4AC8D}"/>
              </a:ext>
            </a:extLst>
          </p:cNvPr>
          <p:cNvSpPr txBox="1"/>
          <p:nvPr/>
        </p:nvSpPr>
        <p:spPr>
          <a:xfrm>
            <a:off x="639270" y="3355848"/>
            <a:ext cx="6244957" cy="282549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a:t>We used Lasso to determine which features will go into our model</a:t>
            </a:r>
          </a:p>
          <a:p>
            <a:pPr indent="-228600">
              <a:lnSpc>
                <a:spcPct val="90000"/>
              </a:lnSpc>
              <a:spcAft>
                <a:spcPts val="600"/>
              </a:spcAft>
              <a:buFont typeface="Arial" panose="020B0604020202020204" pitchFamily="34" charset="0"/>
              <a:buChar char="•"/>
            </a:pPr>
            <a:endParaRPr lang="en-US" sz="2200"/>
          </a:p>
        </p:txBody>
      </p:sp>
      <p:pic>
        <p:nvPicPr>
          <p:cNvPr id="8" name="Picture 7" descr="Text&#10;&#10;Description automatically generated">
            <a:extLst>
              <a:ext uri="{FF2B5EF4-FFF2-40B4-BE49-F238E27FC236}">
                <a16:creationId xmlns:a16="http://schemas.microsoft.com/office/drawing/2014/main" id="{8336BEFD-F531-6940-B481-5E8715C16773}"/>
              </a:ext>
            </a:extLst>
          </p:cNvPr>
          <p:cNvPicPr>
            <a:picLocks noChangeAspect="1"/>
          </p:cNvPicPr>
          <p:nvPr/>
        </p:nvPicPr>
        <p:blipFill rotWithShape="1">
          <a:blip r:embed="rId2"/>
          <a:srcRect r="3494" b="3"/>
          <a:stretch/>
        </p:blipFill>
        <p:spPr>
          <a:xfrm>
            <a:off x="7684007" y="603504"/>
            <a:ext cx="4050792" cy="5577840"/>
          </a:xfrm>
          <a:prstGeom prst="rect">
            <a:avLst/>
          </a:prstGeom>
        </p:spPr>
      </p:pic>
    </p:spTree>
    <p:extLst>
      <p:ext uri="{BB962C8B-B14F-4D97-AF65-F5344CB8AC3E}">
        <p14:creationId xmlns:p14="http://schemas.microsoft.com/office/powerpoint/2010/main" val="164590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C1B99-9399-F343-B4F5-B8BFCA1D2297}"/>
              </a:ext>
            </a:extLst>
          </p:cNvPr>
          <p:cNvSpPr>
            <a:spLocks noGrp="1"/>
          </p:cNvSpPr>
          <p:nvPr>
            <p:ph type="title"/>
          </p:nvPr>
        </p:nvSpPr>
        <p:spPr/>
        <p:txBody>
          <a:bodyPr>
            <a:normAutofit/>
          </a:bodyPr>
          <a:lstStyle/>
          <a:p>
            <a:r>
              <a:rPr lang="en-US" sz="2400" b="1" i="1" dirty="0"/>
              <a:t>Exploratory Data Analysis:</a:t>
            </a:r>
            <a:br>
              <a:rPr lang="en-US" sz="2400" b="1" i="1" dirty="0"/>
            </a:br>
            <a:br>
              <a:rPr lang="en-US" sz="1800" b="1" i="1" dirty="0"/>
            </a:br>
            <a:r>
              <a:rPr lang="en-US" sz="1800" dirty="0"/>
              <a:t>We evaluated p-values and R-squared using </a:t>
            </a:r>
            <a:r>
              <a:rPr lang="en-US" sz="1800" dirty="0" err="1"/>
              <a:t>Statmodel</a:t>
            </a:r>
            <a:r>
              <a:rPr lang="en-US" sz="1800" dirty="0"/>
              <a:t> to examine the significance of features</a:t>
            </a:r>
            <a:br>
              <a:rPr lang="en-US" sz="1400" dirty="0"/>
            </a:br>
            <a:endParaRPr lang="en-US" sz="1400" dirty="0"/>
          </a:p>
        </p:txBody>
      </p:sp>
      <p:pic>
        <p:nvPicPr>
          <p:cNvPr id="5" name="Content Placeholder 4" descr="A close up of text on a white background&#10;&#10;Description automatically generated">
            <a:extLst>
              <a:ext uri="{FF2B5EF4-FFF2-40B4-BE49-F238E27FC236}">
                <a16:creationId xmlns:a16="http://schemas.microsoft.com/office/drawing/2014/main" id="{9DF10536-9C5C-E84B-B58E-FF6FBE0C325A}"/>
              </a:ext>
            </a:extLst>
          </p:cNvPr>
          <p:cNvPicPr>
            <a:picLocks noGrp="1" noChangeAspect="1"/>
          </p:cNvPicPr>
          <p:nvPr>
            <p:ph idx="1"/>
          </p:nvPr>
        </p:nvPicPr>
        <p:blipFill>
          <a:blip r:embed="rId2"/>
          <a:stretch>
            <a:fillRect/>
          </a:stretch>
        </p:blipFill>
        <p:spPr>
          <a:xfrm>
            <a:off x="679938" y="1512277"/>
            <a:ext cx="9894277" cy="4805363"/>
          </a:xfrm>
        </p:spPr>
      </p:pic>
    </p:spTree>
    <p:extLst>
      <p:ext uri="{BB962C8B-B14F-4D97-AF65-F5344CB8AC3E}">
        <p14:creationId xmlns:p14="http://schemas.microsoft.com/office/powerpoint/2010/main" val="2052846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7892A4-2AF3-9943-93DB-BE40C4B45AF8}"/>
              </a:ext>
            </a:extLst>
          </p:cNvPr>
          <p:cNvSpPr>
            <a:spLocks noGrp="1"/>
          </p:cNvSpPr>
          <p:nvPr>
            <p:ph type="title"/>
          </p:nvPr>
        </p:nvSpPr>
        <p:spPr>
          <a:xfrm>
            <a:off x="1046746" y="641850"/>
            <a:ext cx="3611880" cy="1535865"/>
          </a:xfrm>
        </p:spPr>
        <p:txBody>
          <a:bodyPr>
            <a:normAutofit/>
          </a:bodyPr>
          <a:lstStyle/>
          <a:p>
            <a:r>
              <a:rPr lang="en-US" sz="3600" b="1" i="1" dirty="0"/>
              <a:t>Exploratory Data Analysis:</a:t>
            </a:r>
            <a:endParaRPr lang="en-US" sz="3600" dirty="0"/>
          </a:p>
        </p:txBody>
      </p:sp>
      <p:sp>
        <p:nvSpPr>
          <p:cNvPr id="19" name="Rectangle 18">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1" name="Rectangle 20">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51460C8-576D-7646-A940-B963611E0278}"/>
              </a:ext>
            </a:extLst>
          </p:cNvPr>
          <p:cNvSpPr>
            <a:spLocks noGrp="1"/>
          </p:cNvSpPr>
          <p:nvPr>
            <p:ph idx="1"/>
          </p:nvPr>
        </p:nvSpPr>
        <p:spPr>
          <a:xfrm>
            <a:off x="5300640" y="641850"/>
            <a:ext cx="6053160" cy="1535865"/>
          </a:xfrm>
        </p:spPr>
        <p:txBody>
          <a:bodyPr anchor="ctr">
            <a:normAutofit/>
          </a:bodyPr>
          <a:lstStyle/>
          <a:p>
            <a:r>
              <a:rPr lang="en-US" sz="1800" dirty="0"/>
              <a:t>We used Descriptive Model for our study</a:t>
            </a:r>
          </a:p>
        </p:txBody>
      </p:sp>
      <p:pic>
        <p:nvPicPr>
          <p:cNvPr id="5" name="Picture 4" descr="Table&#10;&#10;Description automatically generated">
            <a:extLst>
              <a:ext uri="{FF2B5EF4-FFF2-40B4-BE49-F238E27FC236}">
                <a16:creationId xmlns:a16="http://schemas.microsoft.com/office/drawing/2014/main" id="{50BEE132-502E-EE4E-9219-0C2223D08D8F}"/>
              </a:ext>
            </a:extLst>
          </p:cNvPr>
          <p:cNvPicPr>
            <a:picLocks noChangeAspect="1"/>
          </p:cNvPicPr>
          <p:nvPr/>
        </p:nvPicPr>
        <p:blipFill>
          <a:blip r:embed="rId2"/>
          <a:stretch>
            <a:fillRect/>
          </a:stretch>
        </p:blipFill>
        <p:spPr>
          <a:xfrm>
            <a:off x="470137" y="2490852"/>
            <a:ext cx="11167447" cy="4163226"/>
          </a:xfrm>
          <a:prstGeom prst="rect">
            <a:avLst/>
          </a:prstGeom>
        </p:spPr>
      </p:pic>
    </p:spTree>
    <p:extLst>
      <p:ext uri="{BB962C8B-B14F-4D97-AF65-F5344CB8AC3E}">
        <p14:creationId xmlns:p14="http://schemas.microsoft.com/office/powerpoint/2010/main" val="22658773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C1B99-9399-F343-B4F5-B8BFCA1D2297}"/>
              </a:ext>
            </a:extLst>
          </p:cNvPr>
          <p:cNvSpPr>
            <a:spLocks noGrp="1"/>
          </p:cNvSpPr>
          <p:nvPr>
            <p:ph type="title"/>
          </p:nvPr>
        </p:nvSpPr>
        <p:spPr/>
        <p:txBody>
          <a:bodyPr>
            <a:normAutofit/>
          </a:bodyPr>
          <a:lstStyle/>
          <a:p>
            <a:r>
              <a:rPr lang="en-US" sz="1800" dirty="0"/>
              <a:t>				     We narrowed the number of features to 7</a:t>
            </a:r>
            <a:br>
              <a:rPr lang="en-US" sz="1400" dirty="0"/>
            </a:br>
            <a:endParaRPr lang="en-US" sz="1400" dirty="0"/>
          </a:p>
        </p:txBody>
      </p:sp>
      <p:pic>
        <p:nvPicPr>
          <p:cNvPr id="7" name="Content Placeholder 6" descr="Table&#10;&#10;Description automatically generated">
            <a:extLst>
              <a:ext uri="{FF2B5EF4-FFF2-40B4-BE49-F238E27FC236}">
                <a16:creationId xmlns:a16="http://schemas.microsoft.com/office/drawing/2014/main" id="{57EAACA7-698E-9A4A-8113-A99C8EB8CA22}"/>
              </a:ext>
            </a:extLst>
          </p:cNvPr>
          <p:cNvPicPr>
            <a:picLocks noGrp="1" noChangeAspect="1"/>
          </p:cNvPicPr>
          <p:nvPr>
            <p:ph idx="1"/>
          </p:nvPr>
        </p:nvPicPr>
        <p:blipFill>
          <a:blip r:embed="rId2"/>
          <a:stretch>
            <a:fillRect/>
          </a:stretch>
        </p:blipFill>
        <p:spPr>
          <a:xfrm>
            <a:off x="4822326" y="1406770"/>
            <a:ext cx="6531474" cy="4711578"/>
          </a:xfrm>
        </p:spPr>
      </p:pic>
      <p:sp>
        <p:nvSpPr>
          <p:cNvPr id="9" name="TextBox 8">
            <a:extLst>
              <a:ext uri="{FF2B5EF4-FFF2-40B4-BE49-F238E27FC236}">
                <a16:creationId xmlns:a16="http://schemas.microsoft.com/office/drawing/2014/main" id="{0DCE274F-5811-DB4E-9937-EED6D193FB7C}"/>
              </a:ext>
            </a:extLst>
          </p:cNvPr>
          <p:cNvSpPr txBox="1"/>
          <p:nvPr/>
        </p:nvSpPr>
        <p:spPr>
          <a:xfrm>
            <a:off x="644769" y="1805355"/>
            <a:ext cx="3470031" cy="1938992"/>
          </a:xfrm>
          <a:prstGeom prst="rect">
            <a:avLst/>
          </a:prstGeom>
          <a:noFill/>
        </p:spPr>
        <p:txBody>
          <a:bodyPr wrap="square" rtlCol="0">
            <a:spAutoFit/>
          </a:bodyPr>
          <a:lstStyle/>
          <a:p>
            <a:r>
              <a:rPr lang="en-US" sz="4000" b="1" i="1" dirty="0"/>
              <a:t>Exploratory Data </a:t>
            </a:r>
          </a:p>
          <a:p>
            <a:r>
              <a:rPr lang="en-US" sz="4000" b="1" i="1" dirty="0"/>
              <a:t>Analysis:</a:t>
            </a:r>
            <a:endParaRPr lang="en-US" sz="4000" dirty="0"/>
          </a:p>
        </p:txBody>
      </p:sp>
    </p:spTree>
    <p:extLst>
      <p:ext uri="{BB962C8B-B14F-4D97-AF65-F5344CB8AC3E}">
        <p14:creationId xmlns:p14="http://schemas.microsoft.com/office/powerpoint/2010/main" val="306472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7892A4-2AF3-9943-93DB-BE40C4B45AF8}"/>
              </a:ext>
            </a:extLst>
          </p:cNvPr>
          <p:cNvSpPr>
            <a:spLocks noGrp="1"/>
          </p:cNvSpPr>
          <p:nvPr>
            <p:ph type="title"/>
          </p:nvPr>
        </p:nvSpPr>
        <p:spPr>
          <a:xfrm>
            <a:off x="2197101" y="735283"/>
            <a:ext cx="4978399" cy="3165045"/>
          </a:xfrm>
        </p:spPr>
        <p:txBody>
          <a:bodyPr vert="horz" lIns="91440" tIns="45720" rIns="91440" bIns="45720" rtlCol="0" anchor="b">
            <a:normAutofit/>
          </a:bodyPr>
          <a:lstStyle/>
          <a:p>
            <a:r>
              <a:rPr lang="en-US" sz="5400" b="1" i="1" dirty="0"/>
              <a:t>Feature</a:t>
            </a:r>
            <a:br>
              <a:rPr lang="en-US" sz="5400" b="1" i="1" dirty="0"/>
            </a:br>
            <a:r>
              <a:rPr lang="en-US" sz="5400" b="1" i="1" dirty="0"/>
              <a:t>	Analysis</a:t>
            </a:r>
            <a:endParaRPr lang="en-US" sz="5200" kern="1200" dirty="0">
              <a:solidFill>
                <a:schemeClr val="tx1"/>
              </a:solidFill>
              <a:latin typeface="+mj-lt"/>
              <a:ea typeface="+mj-ea"/>
              <a:cs typeface="+mj-cs"/>
            </a:endParaRPr>
          </a:p>
        </p:txBody>
      </p:sp>
      <p:pic>
        <p:nvPicPr>
          <p:cNvPr id="25" name="Graphic 24" descr="Statistics">
            <a:extLst>
              <a:ext uri="{FF2B5EF4-FFF2-40B4-BE49-F238E27FC236}">
                <a16:creationId xmlns:a16="http://schemas.microsoft.com/office/drawing/2014/main" id="{9766C45E-8917-4FF3-AAF8-73B6FCEB18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549" y="2776619"/>
            <a:ext cx="1289051" cy="1289051"/>
          </a:xfrm>
          <a:prstGeom prst="rect">
            <a:avLst/>
          </a:prstGeom>
        </p:spPr>
      </p:pic>
      <p:pic>
        <p:nvPicPr>
          <p:cNvPr id="27" name="Graphic 26" descr="Statistics">
            <a:extLst>
              <a:ext uri="{FF2B5EF4-FFF2-40B4-BE49-F238E27FC236}">
                <a16:creationId xmlns:a16="http://schemas.microsoft.com/office/drawing/2014/main" id="{F4F535DF-E58B-4640-8CC8-7B113BF2AE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Tree>
    <p:extLst>
      <p:ext uri="{BB962C8B-B14F-4D97-AF65-F5344CB8AC3E}">
        <p14:creationId xmlns:p14="http://schemas.microsoft.com/office/powerpoint/2010/main" val="4175314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20">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DC40827-510B-084E-995D-A4E412E15902}"/>
              </a:ext>
            </a:extLst>
          </p:cNvPr>
          <p:cNvSpPr>
            <a:spLocks noGrp="1"/>
          </p:cNvSpPr>
          <p:nvPr>
            <p:ph type="title"/>
          </p:nvPr>
        </p:nvSpPr>
        <p:spPr>
          <a:xfrm>
            <a:off x="621792" y="1161288"/>
            <a:ext cx="3602736" cy="4526280"/>
          </a:xfrm>
        </p:spPr>
        <p:txBody>
          <a:bodyPr>
            <a:normAutofit/>
          </a:bodyPr>
          <a:lstStyle/>
          <a:p>
            <a:r>
              <a:rPr lang="en-US" sz="4000" b="1" i="1"/>
              <a:t>Who We Are:</a:t>
            </a:r>
          </a:p>
        </p:txBody>
      </p:sp>
      <p:sp>
        <p:nvSpPr>
          <p:cNvPr id="48" name="Rectangle 2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9" name="Content Placeholder 2">
            <a:extLst>
              <a:ext uri="{FF2B5EF4-FFF2-40B4-BE49-F238E27FC236}">
                <a16:creationId xmlns:a16="http://schemas.microsoft.com/office/drawing/2014/main" id="{251D4921-08CF-6D45-A22C-AEFA436D465D}"/>
              </a:ext>
            </a:extLst>
          </p:cNvPr>
          <p:cNvSpPr>
            <a:spLocks noGrp="1"/>
          </p:cNvSpPr>
          <p:nvPr>
            <p:ph idx="1"/>
          </p:nvPr>
        </p:nvSpPr>
        <p:spPr>
          <a:xfrm>
            <a:off x="5434149" y="932688"/>
            <a:ext cx="5916603" cy="4992624"/>
          </a:xfrm>
        </p:spPr>
        <p:txBody>
          <a:bodyPr anchor="ctr">
            <a:normAutofit/>
          </a:bodyPr>
          <a:lstStyle/>
          <a:p>
            <a:pPr marL="0" indent="0">
              <a:buNone/>
            </a:pPr>
            <a:r>
              <a:rPr lang="en-US" sz="2000" i="1"/>
              <a:t>We are an IT-KASA (International Team KASA) organization tasked to evaluate Ames marketplace data and predict the price difference if certain cosmetic features were implemented.</a:t>
            </a:r>
          </a:p>
          <a:p>
            <a:pPr marL="0" indent="0">
              <a:buNone/>
            </a:pPr>
            <a:endParaRPr lang="en-US" sz="2000"/>
          </a:p>
          <a:p>
            <a:pPr marL="0" indent="0">
              <a:buNone/>
            </a:pPr>
            <a:r>
              <a:rPr lang="en-US" sz="2000" b="1" i="1"/>
              <a:t>Team Members:</a:t>
            </a:r>
          </a:p>
          <a:p>
            <a:pPr marL="0" indent="0">
              <a:buNone/>
            </a:pPr>
            <a:endParaRPr lang="en-US" sz="2000" b="1" i="1"/>
          </a:p>
          <a:p>
            <a:pPr marL="0" indent="0">
              <a:buNone/>
            </a:pPr>
            <a:r>
              <a:rPr lang="en-US" sz="2000" b="1" i="1"/>
              <a:t>- Khamanna </a:t>
            </a:r>
          </a:p>
          <a:p>
            <a:pPr marL="0" indent="0">
              <a:buNone/>
            </a:pPr>
            <a:r>
              <a:rPr lang="en-US" sz="2000" b="1" i="1"/>
              <a:t>- Ariel</a:t>
            </a:r>
          </a:p>
          <a:p>
            <a:pPr marL="0" indent="0">
              <a:buNone/>
            </a:pPr>
            <a:r>
              <a:rPr lang="en-US" sz="2000" b="1" i="1"/>
              <a:t>- Shay Agarwal</a:t>
            </a:r>
          </a:p>
          <a:p>
            <a:pPr marL="0" indent="0">
              <a:buNone/>
            </a:pPr>
            <a:r>
              <a:rPr lang="en-US" sz="2000" b="1" i="1"/>
              <a:t>- Ava </a:t>
            </a:r>
          </a:p>
        </p:txBody>
      </p:sp>
    </p:spTree>
    <p:extLst>
      <p:ext uri="{BB962C8B-B14F-4D97-AF65-F5344CB8AC3E}">
        <p14:creationId xmlns:p14="http://schemas.microsoft.com/office/powerpoint/2010/main" val="3734533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7892A4-2AF3-9943-93DB-BE40C4B45AF8}"/>
              </a:ext>
            </a:extLst>
          </p:cNvPr>
          <p:cNvSpPr>
            <a:spLocks noGrp="1"/>
          </p:cNvSpPr>
          <p:nvPr>
            <p:ph type="title"/>
          </p:nvPr>
        </p:nvSpPr>
        <p:spPr>
          <a:xfrm>
            <a:off x="2197101" y="735283"/>
            <a:ext cx="4978399" cy="3165045"/>
          </a:xfrm>
        </p:spPr>
        <p:txBody>
          <a:bodyPr vert="horz" lIns="91440" tIns="45720" rIns="91440" bIns="45720" rtlCol="0" anchor="b">
            <a:normAutofit/>
          </a:bodyPr>
          <a:lstStyle/>
          <a:p>
            <a:r>
              <a:rPr lang="en-US" sz="5400" b="1" i="1" dirty="0">
                <a:cs typeface="Calibri Light"/>
              </a:rPr>
              <a:t>Roof Material 			and </a:t>
            </a:r>
            <a:br>
              <a:rPr lang="en-US" sz="5400" b="1" i="1" dirty="0">
                <a:cs typeface="Calibri Light"/>
              </a:rPr>
            </a:br>
            <a:r>
              <a:rPr lang="en-US" sz="5400" b="1" i="1" dirty="0">
                <a:cs typeface="Calibri Light"/>
              </a:rPr>
              <a:t>	Fence Quality</a:t>
            </a:r>
            <a:endParaRPr lang="en-US" sz="5400" b="1" i="1" kern="1200" dirty="0">
              <a:solidFill>
                <a:schemeClr val="tx1"/>
              </a:solidFill>
              <a:latin typeface="+mj-lt"/>
              <a:ea typeface="+mj-ea"/>
              <a:cs typeface="+mj-cs"/>
            </a:endParaRPr>
          </a:p>
        </p:txBody>
      </p:sp>
      <p:pic>
        <p:nvPicPr>
          <p:cNvPr id="25" name="Graphic 24" descr="Statistics">
            <a:extLst>
              <a:ext uri="{FF2B5EF4-FFF2-40B4-BE49-F238E27FC236}">
                <a16:creationId xmlns:a16="http://schemas.microsoft.com/office/drawing/2014/main" id="{9766C45E-8917-4FF3-AAF8-73B6FCEB18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549" y="2776619"/>
            <a:ext cx="1289051" cy="1289051"/>
          </a:xfrm>
          <a:prstGeom prst="rect">
            <a:avLst/>
          </a:prstGeom>
        </p:spPr>
      </p:pic>
      <p:pic>
        <p:nvPicPr>
          <p:cNvPr id="27" name="Graphic 26" descr="Statistics">
            <a:extLst>
              <a:ext uri="{FF2B5EF4-FFF2-40B4-BE49-F238E27FC236}">
                <a16:creationId xmlns:a16="http://schemas.microsoft.com/office/drawing/2014/main" id="{F4F535DF-E58B-4640-8CC8-7B113BF2AE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Tree>
    <p:extLst>
      <p:ext uri="{BB962C8B-B14F-4D97-AF65-F5344CB8AC3E}">
        <p14:creationId xmlns:p14="http://schemas.microsoft.com/office/powerpoint/2010/main" val="3766451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892A4-2AF3-9943-93DB-BE40C4B45AF8}"/>
              </a:ext>
            </a:extLst>
          </p:cNvPr>
          <p:cNvSpPr>
            <a:spLocks noGrp="1"/>
          </p:cNvSpPr>
          <p:nvPr>
            <p:ph type="title"/>
          </p:nvPr>
        </p:nvSpPr>
        <p:spPr>
          <a:xfrm>
            <a:off x="1046746" y="641850"/>
            <a:ext cx="3611880" cy="1535865"/>
          </a:xfrm>
        </p:spPr>
        <p:txBody>
          <a:bodyPr>
            <a:normAutofit/>
          </a:bodyPr>
          <a:lstStyle/>
          <a:p>
            <a:r>
              <a:rPr lang="en-US" sz="3600" b="1" i="1" dirty="0"/>
              <a:t>Roof </a:t>
            </a:r>
            <a:br>
              <a:rPr lang="en-US" sz="3600" b="1" i="1" dirty="0"/>
            </a:br>
            <a:r>
              <a:rPr lang="en-US" sz="3600" b="1" i="1" dirty="0"/>
              <a:t>	Material</a:t>
            </a:r>
            <a:endParaRPr lang="en-US" sz="3600" b="1" i="1" dirty="0">
              <a:cs typeface="Calibri Light"/>
            </a:endParaRPr>
          </a:p>
        </p:txBody>
      </p:sp>
      <p:sp>
        <p:nvSpPr>
          <p:cNvPr id="8" name="Title 1">
            <a:extLst>
              <a:ext uri="{FF2B5EF4-FFF2-40B4-BE49-F238E27FC236}">
                <a16:creationId xmlns:a16="http://schemas.microsoft.com/office/drawing/2014/main" id="{22E4EF6E-E4EF-4136-84A1-0DC73618749C}"/>
              </a:ext>
            </a:extLst>
          </p:cNvPr>
          <p:cNvSpPr txBox="1">
            <a:spLocks/>
          </p:cNvSpPr>
          <p:nvPr/>
        </p:nvSpPr>
        <p:spPr>
          <a:xfrm>
            <a:off x="557008" y="2987613"/>
            <a:ext cx="7696373" cy="3129001"/>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a:cs typeface="Calibri Light"/>
              </a:rPr>
              <a:t>How does the material used for the </a:t>
            </a:r>
            <a:r>
              <a:rPr lang="en-US" sz="4000" dirty="0">
                <a:cs typeface="Calibri Light"/>
              </a:rPr>
              <a:t>roof of the house affects the sale price? </a:t>
            </a:r>
            <a:endParaRPr lang="en-US" sz="4000" dirty="0"/>
          </a:p>
        </p:txBody>
      </p:sp>
      <p:graphicFrame>
        <p:nvGraphicFramePr>
          <p:cNvPr id="9" name="Table 8">
            <a:extLst>
              <a:ext uri="{FF2B5EF4-FFF2-40B4-BE49-F238E27FC236}">
                <a16:creationId xmlns:a16="http://schemas.microsoft.com/office/drawing/2014/main" id="{B9B2734F-3788-4A4E-ADEC-854277DABC8D}"/>
              </a:ext>
            </a:extLst>
          </p:cNvPr>
          <p:cNvGraphicFramePr>
            <a:graphicFrameLocks noGrp="1"/>
          </p:cNvGraphicFramePr>
          <p:nvPr/>
        </p:nvGraphicFramePr>
        <p:xfrm>
          <a:off x="8316951" y="2890024"/>
          <a:ext cx="3405731" cy="3575511"/>
        </p:xfrm>
        <a:graphic>
          <a:graphicData uri="http://schemas.openxmlformats.org/drawingml/2006/table">
            <a:tbl>
              <a:tblPr firstRow="1" bandRow="1">
                <a:tableStyleId>{5C22544A-7EE6-4342-B048-85BDC9FD1C3A}</a:tableStyleId>
              </a:tblPr>
              <a:tblGrid>
                <a:gridCol w="3405731">
                  <a:extLst>
                    <a:ext uri="{9D8B030D-6E8A-4147-A177-3AD203B41FA5}">
                      <a16:colId xmlns:a16="http://schemas.microsoft.com/office/drawing/2014/main" val="818212611"/>
                    </a:ext>
                  </a:extLst>
                </a:gridCol>
              </a:tblGrid>
              <a:tr h="649431">
                <a:tc>
                  <a:txBody>
                    <a:bodyPr/>
                    <a:lstStyle/>
                    <a:p>
                      <a:pPr algn="ctr" fontAlgn="ctr"/>
                      <a:r>
                        <a:rPr lang="en-US" dirty="0">
                          <a:effectLst/>
                        </a:rPr>
                        <a:t>Roof Material</a:t>
                      </a:r>
                    </a:p>
                  </a:txBody>
                  <a:tcPr anchor="ctr"/>
                </a:tc>
                <a:extLst>
                  <a:ext uri="{0D108BD9-81ED-4DB2-BD59-A6C34878D82A}">
                    <a16:rowId xmlns:a16="http://schemas.microsoft.com/office/drawing/2014/main" val="2446763315"/>
                  </a:ext>
                </a:extLst>
              </a:tr>
              <a:tr h="344392">
                <a:tc>
                  <a:txBody>
                    <a:bodyPr/>
                    <a:lstStyle/>
                    <a:p>
                      <a:pPr algn="l" fontAlgn="ctr"/>
                      <a:r>
                        <a:rPr lang="en-US" dirty="0">
                          <a:effectLst/>
                        </a:rPr>
                        <a:t>Clay or Tile</a:t>
                      </a:r>
                    </a:p>
                  </a:txBody>
                  <a:tcPr anchor="ctr"/>
                </a:tc>
                <a:extLst>
                  <a:ext uri="{0D108BD9-81ED-4DB2-BD59-A6C34878D82A}">
                    <a16:rowId xmlns:a16="http://schemas.microsoft.com/office/drawing/2014/main" val="2747339503"/>
                  </a:ext>
                </a:extLst>
              </a:tr>
              <a:tr h="344392">
                <a:tc>
                  <a:txBody>
                    <a:bodyPr/>
                    <a:lstStyle/>
                    <a:p>
                      <a:pPr algn="l" fontAlgn="ctr"/>
                      <a:r>
                        <a:rPr lang="en-US" dirty="0">
                          <a:effectLst/>
                        </a:rPr>
                        <a:t>Standard (Composite) Shingle</a:t>
                      </a:r>
                    </a:p>
                  </a:txBody>
                  <a:tcPr anchor="ctr"/>
                </a:tc>
                <a:extLst>
                  <a:ext uri="{0D108BD9-81ED-4DB2-BD59-A6C34878D82A}">
                    <a16:rowId xmlns:a16="http://schemas.microsoft.com/office/drawing/2014/main" val="3685343459"/>
                  </a:ext>
                </a:extLst>
              </a:tr>
              <a:tr h="344392">
                <a:tc>
                  <a:txBody>
                    <a:bodyPr/>
                    <a:lstStyle/>
                    <a:p>
                      <a:pPr algn="l" fontAlgn="ctr"/>
                      <a:r>
                        <a:rPr lang="en-US" dirty="0">
                          <a:effectLst/>
                        </a:rPr>
                        <a:t>Membrane</a:t>
                      </a:r>
                    </a:p>
                  </a:txBody>
                  <a:tcPr anchor="ctr"/>
                </a:tc>
                <a:extLst>
                  <a:ext uri="{0D108BD9-81ED-4DB2-BD59-A6C34878D82A}">
                    <a16:rowId xmlns:a16="http://schemas.microsoft.com/office/drawing/2014/main" val="1755009035"/>
                  </a:ext>
                </a:extLst>
              </a:tr>
              <a:tr h="344392">
                <a:tc>
                  <a:txBody>
                    <a:bodyPr/>
                    <a:lstStyle/>
                    <a:p>
                      <a:pPr algn="l" fontAlgn="ctr"/>
                      <a:r>
                        <a:rPr lang="en-US" dirty="0">
                          <a:effectLst/>
                        </a:rPr>
                        <a:t>Metal</a:t>
                      </a:r>
                    </a:p>
                  </a:txBody>
                  <a:tcPr anchor="ctr"/>
                </a:tc>
                <a:extLst>
                  <a:ext uri="{0D108BD9-81ED-4DB2-BD59-A6C34878D82A}">
                    <a16:rowId xmlns:a16="http://schemas.microsoft.com/office/drawing/2014/main" val="909585885"/>
                  </a:ext>
                </a:extLst>
              </a:tr>
              <a:tr h="344392">
                <a:tc>
                  <a:txBody>
                    <a:bodyPr/>
                    <a:lstStyle/>
                    <a:p>
                      <a:pPr algn="l" fontAlgn="ctr"/>
                      <a:r>
                        <a:rPr lang="en-US" dirty="0">
                          <a:effectLst/>
                        </a:rPr>
                        <a:t>Roll</a:t>
                      </a:r>
                    </a:p>
                  </a:txBody>
                  <a:tcPr anchor="ctr"/>
                </a:tc>
                <a:extLst>
                  <a:ext uri="{0D108BD9-81ED-4DB2-BD59-A6C34878D82A}">
                    <a16:rowId xmlns:a16="http://schemas.microsoft.com/office/drawing/2014/main" val="158346395"/>
                  </a:ext>
                </a:extLst>
              </a:tr>
              <a:tr h="344392">
                <a:tc>
                  <a:txBody>
                    <a:bodyPr/>
                    <a:lstStyle/>
                    <a:p>
                      <a:pPr algn="l" fontAlgn="ctr"/>
                      <a:r>
                        <a:rPr lang="en-US" dirty="0">
                          <a:effectLst/>
                        </a:rPr>
                        <a:t>Gravel &amp; Tar</a:t>
                      </a:r>
                    </a:p>
                  </a:txBody>
                  <a:tcPr anchor="ctr"/>
                </a:tc>
                <a:extLst>
                  <a:ext uri="{0D108BD9-81ED-4DB2-BD59-A6C34878D82A}">
                    <a16:rowId xmlns:a16="http://schemas.microsoft.com/office/drawing/2014/main" val="1369995749"/>
                  </a:ext>
                </a:extLst>
              </a:tr>
              <a:tr h="344392">
                <a:tc>
                  <a:txBody>
                    <a:bodyPr/>
                    <a:lstStyle/>
                    <a:p>
                      <a:pPr algn="l" fontAlgn="ctr"/>
                      <a:r>
                        <a:rPr lang="en-US" dirty="0">
                          <a:effectLst/>
                        </a:rPr>
                        <a:t>Wood Shakes</a:t>
                      </a:r>
                    </a:p>
                  </a:txBody>
                  <a:tcPr anchor="ctr"/>
                </a:tc>
                <a:extLst>
                  <a:ext uri="{0D108BD9-81ED-4DB2-BD59-A6C34878D82A}">
                    <a16:rowId xmlns:a16="http://schemas.microsoft.com/office/drawing/2014/main" val="1789276721"/>
                  </a:ext>
                </a:extLst>
              </a:tr>
              <a:tr h="344392">
                <a:tc>
                  <a:txBody>
                    <a:bodyPr/>
                    <a:lstStyle/>
                    <a:p>
                      <a:pPr algn="l" fontAlgn="ctr"/>
                      <a:r>
                        <a:rPr lang="en-US" dirty="0">
                          <a:effectLst/>
                        </a:rPr>
                        <a:t>Wood Shingles</a:t>
                      </a:r>
                    </a:p>
                  </a:txBody>
                  <a:tcPr anchor="ctr"/>
                </a:tc>
                <a:extLst>
                  <a:ext uri="{0D108BD9-81ED-4DB2-BD59-A6C34878D82A}">
                    <a16:rowId xmlns:a16="http://schemas.microsoft.com/office/drawing/2014/main" val="3944914002"/>
                  </a:ext>
                </a:extLst>
              </a:tr>
            </a:tbl>
          </a:graphicData>
        </a:graphic>
      </p:graphicFrame>
    </p:spTree>
    <p:extLst>
      <p:ext uri="{BB962C8B-B14F-4D97-AF65-F5344CB8AC3E}">
        <p14:creationId xmlns:p14="http://schemas.microsoft.com/office/powerpoint/2010/main" val="619320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892A4-2AF3-9943-93DB-BE40C4B45AF8}"/>
              </a:ext>
            </a:extLst>
          </p:cNvPr>
          <p:cNvSpPr>
            <a:spLocks noGrp="1"/>
          </p:cNvSpPr>
          <p:nvPr>
            <p:ph type="title"/>
          </p:nvPr>
        </p:nvSpPr>
        <p:spPr>
          <a:xfrm>
            <a:off x="1046746" y="641850"/>
            <a:ext cx="3611880" cy="1535865"/>
          </a:xfrm>
        </p:spPr>
        <p:txBody>
          <a:bodyPr>
            <a:normAutofit/>
          </a:bodyPr>
          <a:lstStyle/>
          <a:p>
            <a:r>
              <a:rPr lang="en-US" sz="3600" b="1" i="1" dirty="0"/>
              <a:t>Roof </a:t>
            </a:r>
            <a:br>
              <a:rPr lang="en-US" sz="3600" b="1" i="1" dirty="0"/>
            </a:br>
            <a:r>
              <a:rPr lang="en-US" sz="3600" b="1" i="1" dirty="0"/>
              <a:t>	Material</a:t>
            </a:r>
            <a:endParaRPr lang="en-US" sz="3600" b="1" i="1" dirty="0">
              <a:cs typeface="Calibri Light"/>
            </a:endParaRPr>
          </a:p>
        </p:txBody>
      </p:sp>
      <p:sp>
        <p:nvSpPr>
          <p:cNvPr id="3" name="Content Placeholder 2">
            <a:extLst>
              <a:ext uri="{FF2B5EF4-FFF2-40B4-BE49-F238E27FC236}">
                <a16:creationId xmlns:a16="http://schemas.microsoft.com/office/drawing/2014/main" id="{451460C8-576D-7646-A940-B963611E0278}"/>
              </a:ext>
            </a:extLst>
          </p:cNvPr>
          <p:cNvSpPr>
            <a:spLocks noGrp="1"/>
          </p:cNvSpPr>
          <p:nvPr>
            <p:ph idx="1"/>
          </p:nvPr>
        </p:nvSpPr>
        <p:spPr>
          <a:xfrm>
            <a:off x="5300640" y="641850"/>
            <a:ext cx="6053160" cy="1535865"/>
          </a:xfrm>
        </p:spPr>
        <p:txBody>
          <a:bodyPr anchor="ctr">
            <a:normAutofit/>
          </a:bodyPr>
          <a:lstStyle/>
          <a:p>
            <a:pPr marL="0" indent="0" algn="ctr">
              <a:buNone/>
            </a:pPr>
            <a:r>
              <a:rPr lang="en-US" sz="2400" dirty="0">
                <a:cs typeface="Calibri"/>
              </a:rPr>
              <a:t>Number of houses grouped by roof material</a:t>
            </a:r>
            <a:endParaRPr lang="en-US"/>
          </a:p>
        </p:txBody>
      </p:sp>
      <p:graphicFrame>
        <p:nvGraphicFramePr>
          <p:cNvPr id="4" name="Table 3">
            <a:extLst>
              <a:ext uri="{FF2B5EF4-FFF2-40B4-BE49-F238E27FC236}">
                <a16:creationId xmlns:a16="http://schemas.microsoft.com/office/drawing/2014/main" id="{DB0EB434-7BB8-43C7-8151-8F51E5A58377}"/>
              </a:ext>
            </a:extLst>
          </p:cNvPr>
          <p:cNvGraphicFramePr>
            <a:graphicFrameLocks noGrp="1"/>
          </p:cNvGraphicFramePr>
          <p:nvPr>
            <p:extLst>
              <p:ext uri="{D42A27DB-BD31-4B8C-83A1-F6EECF244321}">
                <p14:modId xmlns:p14="http://schemas.microsoft.com/office/powerpoint/2010/main" val="3747339707"/>
              </p:ext>
            </p:extLst>
          </p:nvPr>
        </p:nvGraphicFramePr>
        <p:xfrm>
          <a:off x="2360341" y="3001536"/>
          <a:ext cx="7372875" cy="3410295"/>
        </p:xfrm>
        <a:graphic>
          <a:graphicData uri="http://schemas.openxmlformats.org/drawingml/2006/table">
            <a:tbl>
              <a:tblPr firstRow="1" bandRow="1">
                <a:tableStyleId>{5C22544A-7EE6-4342-B048-85BDC9FD1C3A}</a:tableStyleId>
              </a:tblPr>
              <a:tblGrid>
                <a:gridCol w="3927505">
                  <a:extLst>
                    <a:ext uri="{9D8B030D-6E8A-4147-A177-3AD203B41FA5}">
                      <a16:colId xmlns:a16="http://schemas.microsoft.com/office/drawing/2014/main" val="518888875"/>
                    </a:ext>
                  </a:extLst>
                </a:gridCol>
                <a:gridCol w="3445370">
                  <a:extLst>
                    <a:ext uri="{9D8B030D-6E8A-4147-A177-3AD203B41FA5}">
                      <a16:colId xmlns:a16="http://schemas.microsoft.com/office/drawing/2014/main" val="432826922"/>
                    </a:ext>
                  </a:extLst>
                </a:gridCol>
              </a:tblGrid>
              <a:tr h="538216">
                <a:tc>
                  <a:txBody>
                    <a:bodyPr/>
                    <a:lstStyle/>
                    <a:p>
                      <a:pPr algn="ctr" fontAlgn="ctr"/>
                      <a:r>
                        <a:rPr lang="en-US">
                          <a:effectLst/>
                        </a:rPr>
                        <a:t>Roof Material</a:t>
                      </a:r>
                    </a:p>
                  </a:txBody>
                  <a:tcPr anchor="ctr"/>
                </a:tc>
                <a:tc>
                  <a:txBody>
                    <a:bodyPr/>
                    <a:lstStyle/>
                    <a:p>
                      <a:pPr algn="ctr" fontAlgn="ctr"/>
                      <a:r>
                        <a:rPr lang="en-US" dirty="0">
                          <a:effectLst/>
                        </a:rPr>
                        <a:t>Percentage (%)</a:t>
                      </a:r>
                    </a:p>
                  </a:txBody>
                  <a:tcPr anchor="ctr"/>
                </a:tc>
                <a:extLst>
                  <a:ext uri="{0D108BD9-81ED-4DB2-BD59-A6C34878D82A}">
                    <a16:rowId xmlns:a16="http://schemas.microsoft.com/office/drawing/2014/main" val="1958719030"/>
                  </a:ext>
                </a:extLst>
              </a:tr>
              <a:tr h="677519">
                <a:tc>
                  <a:txBody>
                    <a:bodyPr/>
                    <a:lstStyle/>
                    <a:p>
                      <a:pPr fontAlgn="ctr"/>
                      <a:r>
                        <a:rPr lang="en-US">
                          <a:effectLst/>
                        </a:rPr>
                        <a:t>Standard (Composite) Shingle</a:t>
                      </a:r>
                    </a:p>
                  </a:txBody>
                  <a:tcPr anchor="ctr"/>
                </a:tc>
                <a:tc>
                  <a:txBody>
                    <a:bodyPr/>
                    <a:lstStyle/>
                    <a:p>
                      <a:pPr fontAlgn="ctr"/>
                      <a:r>
                        <a:rPr lang="en-US" dirty="0">
                          <a:effectLst/>
                        </a:rPr>
                        <a:t>98.673850</a:t>
                      </a:r>
                    </a:p>
                  </a:txBody>
                  <a:tcPr anchor="ctr"/>
                </a:tc>
                <a:extLst>
                  <a:ext uri="{0D108BD9-81ED-4DB2-BD59-A6C34878D82A}">
                    <a16:rowId xmlns:a16="http://schemas.microsoft.com/office/drawing/2014/main" val="998446950"/>
                  </a:ext>
                </a:extLst>
              </a:tr>
              <a:tr h="303934">
                <a:tc>
                  <a:txBody>
                    <a:bodyPr/>
                    <a:lstStyle/>
                    <a:p>
                      <a:pPr fontAlgn="ctr"/>
                      <a:r>
                        <a:rPr lang="en-US">
                          <a:effectLst/>
                        </a:rPr>
                        <a:t>Membrane</a:t>
                      </a:r>
                    </a:p>
                  </a:txBody>
                  <a:tcPr anchor="ctr"/>
                </a:tc>
                <a:tc>
                  <a:txBody>
                    <a:bodyPr/>
                    <a:lstStyle/>
                    <a:p>
                      <a:pPr fontAlgn="ctr"/>
                      <a:r>
                        <a:rPr lang="en-US" dirty="0">
                          <a:solidFill>
                            <a:srgbClr val="FF0000"/>
                          </a:solidFill>
                          <a:effectLst/>
                        </a:rPr>
                        <a:t>0.041442</a:t>
                      </a:r>
                    </a:p>
                  </a:txBody>
                  <a:tcPr anchor="ctr"/>
                </a:tc>
                <a:extLst>
                  <a:ext uri="{0D108BD9-81ED-4DB2-BD59-A6C34878D82A}">
                    <a16:rowId xmlns:a16="http://schemas.microsoft.com/office/drawing/2014/main" val="1928968985"/>
                  </a:ext>
                </a:extLst>
              </a:tr>
              <a:tr h="303934">
                <a:tc>
                  <a:txBody>
                    <a:bodyPr/>
                    <a:lstStyle/>
                    <a:p>
                      <a:pPr fontAlgn="ctr"/>
                      <a:r>
                        <a:rPr lang="en-US">
                          <a:effectLst/>
                        </a:rPr>
                        <a:t>Metal</a:t>
                      </a:r>
                    </a:p>
                  </a:txBody>
                  <a:tcPr anchor="ctr"/>
                </a:tc>
                <a:tc>
                  <a:txBody>
                    <a:bodyPr/>
                    <a:lstStyle/>
                    <a:p>
                      <a:pPr fontAlgn="ctr"/>
                      <a:r>
                        <a:rPr lang="en-US">
                          <a:solidFill>
                            <a:srgbClr val="FF0000"/>
                          </a:solidFill>
                          <a:effectLst/>
                        </a:rPr>
                        <a:t>0.041442</a:t>
                      </a:r>
                    </a:p>
                  </a:txBody>
                  <a:tcPr anchor="ctr"/>
                </a:tc>
                <a:extLst>
                  <a:ext uri="{0D108BD9-81ED-4DB2-BD59-A6C34878D82A}">
                    <a16:rowId xmlns:a16="http://schemas.microsoft.com/office/drawing/2014/main" val="2155741497"/>
                  </a:ext>
                </a:extLst>
              </a:tr>
              <a:tr h="303934">
                <a:tc>
                  <a:txBody>
                    <a:bodyPr/>
                    <a:lstStyle/>
                    <a:p>
                      <a:pPr fontAlgn="ctr"/>
                      <a:r>
                        <a:rPr lang="en-US">
                          <a:effectLst/>
                        </a:rPr>
                        <a:t>Roll</a:t>
                      </a:r>
                    </a:p>
                  </a:txBody>
                  <a:tcPr anchor="ctr"/>
                </a:tc>
                <a:tc>
                  <a:txBody>
                    <a:bodyPr/>
                    <a:lstStyle/>
                    <a:p>
                      <a:pPr fontAlgn="ctr"/>
                      <a:r>
                        <a:rPr lang="en-US">
                          <a:solidFill>
                            <a:srgbClr val="FF0000"/>
                          </a:solidFill>
                          <a:effectLst/>
                        </a:rPr>
                        <a:t>0.041442</a:t>
                      </a:r>
                    </a:p>
                  </a:txBody>
                  <a:tcPr anchor="ctr"/>
                </a:tc>
                <a:extLst>
                  <a:ext uri="{0D108BD9-81ED-4DB2-BD59-A6C34878D82A}">
                    <a16:rowId xmlns:a16="http://schemas.microsoft.com/office/drawing/2014/main" val="890704367"/>
                  </a:ext>
                </a:extLst>
              </a:tr>
              <a:tr h="303934">
                <a:tc>
                  <a:txBody>
                    <a:bodyPr/>
                    <a:lstStyle/>
                    <a:p>
                      <a:pPr fontAlgn="ctr"/>
                      <a:r>
                        <a:rPr lang="en-US">
                          <a:effectLst/>
                        </a:rPr>
                        <a:t>Gravel &amp; Tar</a:t>
                      </a:r>
                    </a:p>
                  </a:txBody>
                  <a:tcPr anchor="ctr"/>
                </a:tc>
                <a:tc>
                  <a:txBody>
                    <a:bodyPr/>
                    <a:lstStyle/>
                    <a:p>
                      <a:pPr fontAlgn="ctr"/>
                      <a:r>
                        <a:rPr lang="en-US">
                          <a:solidFill>
                            <a:srgbClr val="FF0000"/>
                          </a:solidFill>
                          <a:effectLst/>
                        </a:rPr>
                        <a:t>0.621633</a:t>
                      </a:r>
                    </a:p>
                  </a:txBody>
                  <a:tcPr anchor="ctr"/>
                </a:tc>
                <a:extLst>
                  <a:ext uri="{0D108BD9-81ED-4DB2-BD59-A6C34878D82A}">
                    <a16:rowId xmlns:a16="http://schemas.microsoft.com/office/drawing/2014/main" val="2512087771"/>
                  </a:ext>
                </a:extLst>
              </a:tr>
              <a:tr h="303934">
                <a:tc>
                  <a:txBody>
                    <a:bodyPr/>
                    <a:lstStyle/>
                    <a:p>
                      <a:pPr fontAlgn="ctr"/>
                      <a:r>
                        <a:rPr lang="en-US">
                          <a:effectLst/>
                        </a:rPr>
                        <a:t>Wood Shakes</a:t>
                      </a:r>
                    </a:p>
                  </a:txBody>
                  <a:tcPr anchor="ctr"/>
                </a:tc>
                <a:tc>
                  <a:txBody>
                    <a:bodyPr/>
                    <a:lstStyle/>
                    <a:p>
                      <a:pPr fontAlgn="ctr"/>
                      <a:r>
                        <a:rPr lang="en-US">
                          <a:solidFill>
                            <a:srgbClr val="FF0000"/>
                          </a:solidFill>
                          <a:effectLst/>
                        </a:rPr>
                        <a:t>0.290095</a:t>
                      </a:r>
                    </a:p>
                  </a:txBody>
                  <a:tcPr anchor="ctr"/>
                </a:tc>
                <a:extLst>
                  <a:ext uri="{0D108BD9-81ED-4DB2-BD59-A6C34878D82A}">
                    <a16:rowId xmlns:a16="http://schemas.microsoft.com/office/drawing/2014/main" val="3713818214"/>
                  </a:ext>
                </a:extLst>
              </a:tr>
              <a:tr h="303934">
                <a:tc>
                  <a:txBody>
                    <a:bodyPr/>
                    <a:lstStyle/>
                    <a:p>
                      <a:pPr fontAlgn="ctr"/>
                      <a:r>
                        <a:rPr lang="en-US">
                          <a:effectLst/>
                        </a:rPr>
                        <a:t>Wood Shingles</a:t>
                      </a:r>
                    </a:p>
                  </a:txBody>
                  <a:tcPr anchor="ctr"/>
                </a:tc>
                <a:tc>
                  <a:txBody>
                    <a:bodyPr/>
                    <a:lstStyle/>
                    <a:p>
                      <a:pPr fontAlgn="ctr"/>
                      <a:r>
                        <a:rPr lang="en-US" dirty="0">
                          <a:solidFill>
                            <a:srgbClr val="FF0000"/>
                          </a:solidFill>
                          <a:effectLst/>
                        </a:rPr>
                        <a:t>0.290095</a:t>
                      </a:r>
                    </a:p>
                  </a:txBody>
                  <a:tcPr anchor="ctr"/>
                </a:tc>
                <a:extLst>
                  <a:ext uri="{0D108BD9-81ED-4DB2-BD59-A6C34878D82A}">
                    <a16:rowId xmlns:a16="http://schemas.microsoft.com/office/drawing/2014/main" val="2949731432"/>
                  </a:ext>
                </a:extLst>
              </a:tr>
            </a:tbl>
          </a:graphicData>
        </a:graphic>
      </p:graphicFrame>
    </p:spTree>
    <p:extLst>
      <p:ext uri="{BB962C8B-B14F-4D97-AF65-F5344CB8AC3E}">
        <p14:creationId xmlns:p14="http://schemas.microsoft.com/office/powerpoint/2010/main" val="3698530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892A4-2AF3-9943-93DB-BE40C4B45AF8}"/>
              </a:ext>
            </a:extLst>
          </p:cNvPr>
          <p:cNvSpPr>
            <a:spLocks noGrp="1"/>
          </p:cNvSpPr>
          <p:nvPr>
            <p:ph type="title"/>
          </p:nvPr>
        </p:nvSpPr>
        <p:spPr>
          <a:xfrm>
            <a:off x="1046746" y="641850"/>
            <a:ext cx="3611880" cy="1535865"/>
          </a:xfrm>
        </p:spPr>
        <p:txBody>
          <a:bodyPr>
            <a:normAutofit/>
          </a:bodyPr>
          <a:lstStyle/>
          <a:p>
            <a:r>
              <a:rPr lang="en-US" sz="3600" b="1" i="1" dirty="0"/>
              <a:t>Roof </a:t>
            </a:r>
            <a:br>
              <a:rPr lang="en-US" sz="3600" b="1" i="1" dirty="0"/>
            </a:br>
            <a:r>
              <a:rPr lang="en-US" sz="3600" b="1" i="1" dirty="0"/>
              <a:t>	Material</a:t>
            </a:r>
            <a:endParaRPr lang="en-US" sz="3600" b="1" i="1" dirty="0">
              <a:cs typeface="Calibri Light"/>
            </a:endParaRPr>
          </a:p>
        </p:txBody>
      </p:sp>
      <p:sp>
        <p:nvSpPr>
          <p:cNvPr id="3" name="Content Placeholder 2">
            <a:extLst>
              <a:ext uri="{FF2B5EF4-FFF2-40B4-BE49-F238E27FC236}">
                <a16:creationId xmlns:a16="http://schemas.microsoft.com/office/drawing/2014/main" id="{451460C8-576D-7646-A940-B963611E0278}"/>
              </a:ext>
            </a:extLst>
          </p:cNvPr>
          <p:cNvSpPr>
            <a:spLocks noGrp="1"/>
          </p:cNvSpPr>
          <p:nvPr>
            <p:ph idx="1"/>
          </p:nvPr>
        </p:nvSpPr>
        <p:spPr>
          <a:xfrm>
            <a:off x="5300640" y="641850"/>
            <a:ext cx="6053160" cy="1535865"/>
          </a:xfrm>
        </p:spPr>
        <p:txBody>
          <a:bodyPr anchor="ctr">
            <a:normAutofit/>
          </a:bodyPr>
          <a:lstStyle/>
          <a:p>
            <a:pPr marL="0" indent="0" algn="ctr">
              <a:buNone/>
            </a:pPr>
            <a:r>
              <a:rPr lang="en-US" sz="2400" dirty="0">
                <a:cs typeface="Calibri"/>
              </a:rPr>
              <a:t>Analyzing house year built grouped by roof material</a:t>
            </a:r>
            <a:endParaRPr lang="en-US" sz="2400">
              <a:cs typeface="Calibri"/>
            </a:endParaRPr>
          </a:p>
        </p:txBody>
      </p:sp>
      <p:graphicFrame>
        <p:nvGraphicFramePr>
          <p:cNvPr id="4" name="Table 3">
            <a:extLst>
              <a:ext uri="{FF2B5EF4-FFF2-40B4-BE49-F238E27FC236}">
                <a16:creationId xmlns:a16="http://schemas.microsoft.com/office/drawing/2014/main" id="{D55FD72E-0B49-45A5-8E35-78CC2DEF04C3}"/>
              </a:ext>
            </a:extLst>
          </p:cNvPr>
          <p:cNvGraphicFramePr>
            <a:graphicFrameLocks noGrp="1"/>
          </p:cNvGraphicFramePr>
          <p:nvPr/>
        </p:nvGraphicFramePr>
        <p:xfrm>
          <a:off x="1858536" y="3094463"/>
          <a:ext cx="8777649" cy="3226044"/>
        </p:xfrm>
        <a:graphic>
          <a:graphicData uri="http://schemas.openxmlformats.org/drawingml/2006/table">
            <a:tbl>
              <a:tblPr firstRow="1" bandRow="1">
                <a:tableStyleId>{5C22544A-7EE6-4342-B048-85BDC9FD1C3A}</a:tableStyleId>
              </a:tblPr>
              <a:tblGrid>
                <a:gridCol w="3604845">
                  <a:extLst>
                    <a:ext uri="{9D8B030D-6E8A-4147-A177-3AD203B41FA5}">
                      <a16:colId xmlns:a16="http://schemas.microsoft.com/office/drawing/2014/main" val="4242436051"/>
                    </a:ext>
                  </a:extLst>
                </a:gridCol>
                <a:gridCol w="1802423">
                  <a:extLst>
                    <a:ext uri="{9D8B030D-6E8A-4147-A177-3AD203B41FA5}">
                      <a16:colId xmlns:a16="http://schemas.microsoft.com/office/drawing/2014/main" val="1892622310"/>
                    </a:ext>
                  </a:extLst>
                </a:gridCol>
                <a:gridCol w="1758458">
                  <a:extLst>
                    <a:ext uri="{9D8B030D-6E8A-4147-A177-3AD203B41FA5}">
                      <a16:colId xmlns:a16="http://schemas.microsoft.com/office/drawing/2014/main" val="4292045403"/>
                    </a:ext>
                  </a:extLst>
                </a:gridCol>
                <a:gridCol w="1611923">
                  <a:extLst>
                    <a:ext uri="{9D8B030D-6E8A-4147-A177-3AD203B41FA5}">
                      <a16:colId xmlns:a16="http://schemas.microsoft.com/office/drawing/2014/main" val="2289702780"/>
                    </a:ext>
                  </a:extLst>
                </a:gridCol>
              </a:tblGrid>
              <a:tr h="389659">
                <a:tc>
                  <a:txBody>
                    <a:bodyPr/>
                    <a:lstStyle/>
                    <a:p>
                      <a:pPr algn="ctr" fontAlgn="ctr"/>
                      <a:r>
                        <a:rPr lang="en-US">
                          <a:effectLst/>
                        </a:rPr>
                        <a:t>Roof Material</a:t>
                      </a:r>
                    </a:p>
                  </a:txBody>
                  <a:tcPr anchor="ctr"/>
                </a:tc>
                <a:tc>
                  <a:txBody>
                    <a:bodyPr/>
                    <a:lstStyle/>
                    <a:p>
                      <a:pPr algn="ctr" fontAlgn="ctr"/>
                      <a:r>
                        <a:rPr lang="en-US">
                          <a:effectLst/>
                        </a:rPr>
                        <a:t>Minimum</a:t>
                      </a:r>
                    </a:p>
                  </a:txBody>
                  <a:tcPr anchor="ctr"/>
                </a:tc>
                <a:tc>
                  <a:txBody>
                    <a:bodyPr/>
                    <a:lstStyle/>
                    <a:p>
                      <a:pPr algn="ctr" fontAlgn="ctr"/>
                      <a:r>
                        <a:rPr lang="en-US">
                          <a:effectLst/>
                        </a:rPr>
                        <a:t>Maximum</a:t>
                      </a:r>
                    </a:p>
                  </a:txBody>
                  <a:tcPr anchor="ctr"/>
                </a:tc>
                <a:tc>
                  <a:txBody>
                    <a:bodyPr/>
                    <a:lstStyle/>
                    <a:p>
                      <a:pPr algn="ctr" fontAlgn="ctr"/>
                      <a:r>
                        <a:rPr lang="en-US">
                          <a:effectLst/>
                        </a:rPr>
                        <a:t>Average</a:t>
                      </a:r>
                    </a:p>
                  </a:txBody>
                  <a:tcPr anchor="ctr"/>
                </a:tc>
                <a:extLst>
                  <a:ext uri="{0D108BD9-81ED-4DB2-BD59-A6C34878D82A}">
                    <a16:rowId xmlns:a16="http://schemas.microsoft.com/office/drawing/2014/main" val="1641765743"/>
                  </a:ext>
                </a:extLst>
              </a:tr>
              <a:tr h="641825">
                <a:tc>
                  <a:txBody>
                    <a:bodyPr/>
                    <a:lstStyle/>
                    <a:p>
                      <a:pPr fontAlgn="ctr"/>
                      <a:r>
                        <a:rPr lang="en-US">
                          <a:effectLst/>
                        </a:rPr>
                        <a:t>Standard (Composite) Shingle</a:t>
                      </a:r>
                    </a:p>
                  </a:txBody>
                  <a:tcPr anchor="ctr"/>
                </a:tc>
                <a:tc>
                  <a:txBody>
                    <a:bodyPr/>
                    <a:lstStyle/>
                    <a:p>
                      <a:pPr algn="ctr" fontAlgn="ctr"/>
                      <a:r>
                        <a:rPr lang="en-US">
                          <a:effectLst/>
                        </a:rPr>
                        <a:t>1872</a:t>
                      </a:r>
                    </a:p>
                  </a:txBody>
                  <a:tcPr anchor="ctr"/>
                </a:tc>
                <a:tc>
                  <a:txBody>
                    <a:bodyPr/>
                    <a:lstStyle/>
                    <a:p>
                      <a:pPr algn="ctr" fontAlgn="ctr"/>
                      <a:r>
                        <a:rPr lang="en-US">
                          <a:effectLst/>
                        </a:rPr>
                        <a:t>2010</a:t>
                      </a:r>
                    </a:p>
                  </a:txBody>
                  <a:tcPr anchor="ctr"/>
                </a:tc>
                <a:tc>
                  <a:txBody>
                    <a:bodyPr/>
                    <a:lstStyle/>
                    <a:p>
                      <a:pPr algn="ctr" fontAlgn="ctr"/>
                      <a:r>
                        <a:rPr lang="en-US">
                          <a:effectLst/>
                        </a:rPr>
                        <a:t>1969</a:t>
                      </a:r>
                    </a:p>
                  </a:txBody>
                  <a:tcPr anchor="ctr"/>
                </a:tc>
                <a:extLst>
                  <a:ext uri="{0D108BD9-81ED-4DB2-BD59-A6C34878D82A}">
                    <a16:rowId xmlns:a16="http://schemas.microsoft.com/office/drawing/2014/main" val="1728332497"/>
                  </a:ext>
                </a:extLst>
              </a:tr>
              <a:tr h="364672">
                <a:tc>
                  <a:txBody>
                    <a:bodyPr/>
                    <a:lstStyle/>
                    <a:p>
                      <a:pPr fontAlgn="ctr"/>
                      <a:r>
                        <a:rPr lang="en-US">
                          <a:effectLst/>
                        </a:rPr>
                        <a:t>Membrane</a:t>
                      </a:r>
                    </a:p>
                  </a:txBody>
                  <a:tcPr anchor="ctr"/>
                </a:tc>
                <a:tc>
                  <a:txBody>
                    <a:bodyPr/>
                    <a:lstStyle/>
                    <a:p>
                      <a:pPr algn="ctr" fontAlgn="ctr"/>
                      <a:r>
                        <a:rPr lang="en-US">
                          <a:effectLst/>
                        </a:rPr>
                        <a:t>1954</a:t>
                      </a:r>
                    </a:p>
                  </a:txBody>
                  <a:tcPr anchor="ctr"/>
                </a:tc>
                <a:tc>
                  <a:txBody>
                    <a:bodyPr/>
                    <a:lstStyle/>
                    <a:p>
                      <a:pPr algn="ctr" fontAlgn="ctr"/>
                      <a:r>
                        <a:rPr lang="en-US">
                          <a:effectLst/>
                        </a:rPr>
                        <a:t>1954</a:t>
                      </a:r>
                    </a:p>
                  </a:txBody>
                  <a:tcPr anchor="ctr"/>
                </a:tc>
                <a:tc>
                  <a:txBody>
                    <a:bodyPr/>
                    <a:lstStyle/>
                    <a:p>
                      <a:pPr algn="ctr" fontAlgn="ctr"/>
                      <a:r>
                        <a:rPr lang="en-US">
                          <a:effectLst/>
                        </a:rPr>
                        <a:t>1954</a:t>
                      </a:r>
                    </a:p>
                  </a:txBody>
                  <a:tcPr anchor="ctr"/>
                </a:tc>
                <a:extLst>
                  <a:ext uri="{0D108BD9-81ED-4DB2-BD59-A6C34878D82A}">
                    <a16:rowId xmlns:a16="http://schemas.microsoft.com/office/drawing/2014/main" val="3147766183"/>
                  </a:ext>
                </a:extLst>
              </a:tr>
              <a:tr h="364672">
                <a:tc>
                  <a:txBody>
                    <a:bodyPr/>
                    <a:lstStyle/>
                    <a:p>
                      <a:pPr fontAlgn="ctr"/>
                      <a:r>
                        <a:rPr lang="en-US">
                          <a:effectLst/>
                        </a:rPr>
                        <a:t>Metal</a:t>
                      </a:r>
                    </a:p>
                  </a:txBody>
                  <a:tcPr anchor="ctr"/>
                </a:tc>
                <a:tc>
                  <a:txBody>
                    <a:bodyPr/>
                    <a:lstStyle/>
                    <a:p>
                      <a:pPr algn="ctr" fontAlgn="ctr"/>
                      <a:r>
                        <a:rPr lang="en-US">
                          <a:effectLst/>
                        </a:rPr>
                        <a:t>1969</a:t>
                      </a:r>
                    </a:p>
                  </a:txBody>
                  <a:tcPr anchor="ctr"/>
                </a:tc>
                <a:tc>
                  <a:txBody>
                    <a:bodyPr/>
                    <a:lstStyle/>
                    <a:p>
                      <a:pPr algn="ctr" fontAlgn="ctr"/>
                      <a:r>
                        <a:rPr lang="en-US">
                          <a:effectLst/>
                        </a:rPr>
                        <a:t>1969</a:t>
                      </a:r>
                    </a:p>
                  </a:txBody>
                  <a:tcPr anchor="ctr"/>
                </a:tc>
                <a:tc>
                  <a:txBody>
                    <a:bodyPr/>
                    <a:lstStyle/>
                    <a:p>
                      <a:pPr algn="ctr" fontAlgn="ctr"/>
                      <a:r>
                        <a:rPr lang="en-US">
                          <a:effectLst/>
                        </a:rPr>
                        <a:t>1969</a:t>
                      </a:r>
                    </a:p>
                  </a:txBody>
                  <a:tcPr anchor="ctr"/>
                </a:tc>
                <a:extLst>
                  <a:ext uri="{0D108BD9-81ED-4DB2-BD59-A6C34878D82A}">
                    <a16:rowId xmlns:a16="http://schemas.microsoft.com/office/drawing/2014/main" val="2982484197"/>
                  </a:ext>
                </a:extLst>
              </a:tr>
              <a:tr h="364672">
                <a:tc>
                  <a:txBody>
                    <a:bodyPr/>
                    <a:lstStyle/>
                    <a:p>
                      <a:pPr fontAlgn="ctr"/>
                      <a:r>
                        <a:rPr lang="en-US">
                          <a:effectLst/>
                        </a:rPr>
                        <a:t>Roll</a:t>
                      </a:r>
                    </a:p>
                  </a:txBody>
                  <a:tcPr anchor="ctr"/>
                </a:tc>
                <a:tc>
                  <a:txBody>
                    <a:bodyPr/>
                    <a:lstStyle/>
                    <a:p>
                      <a:pPr algn="ctr" fontAlgn="ctr"/>
                      <a:r>
                        <a:rPr lang="en-US">
                          <a:effectLst/>
                        </a:rPr>
                        <a:t>1948</a:t>
                      </a:r>
                    </a:p>
                  </a:txBody>
                  <a:tcPr anchor="ctr"/>
                </a:tc>
                <a:tc>
                  <a:txBody>
                    <a:bodyPr/>
                    <a:lstStyle/>
                    <a:p>
                      <a:pPr algn="ctr" fontAlgn="ctr"/>
                      <a:r>
                        <a:rPr lang="en-US">
                          <a:effectLst/>
                        </a:rPr>
                        <a:t>1948</a:t>
                      </a:r>
                    </a:p>
                  </a:txBody>
                  <a:tcPr anchor="ctr"/>
                </a:tc>
                <a:tc>
                  <a:txBody>
                    <a:bodyPr/>
                    <a:lstStyle/>
                    <a:p>
                      <a:pPr algn="ctr" fontAlgn="ctr"/>
                      <a:r>
                        <a:rPr lang="en-US">
                          <a:effectLst/>
                        </a:rPr>
                        <a:t>1948</a:t>
                      </a:r>
                    </a:p>
                  </a:txBody>
                  <a:tcPr anchor="ctr"/>
                </a:tc>
                <a:extLst>
                  <a:ext uri="{0D108BD9-81ED-4DB2-BD59-A6C34878D82A}">
                    <a16:rowId xmlns:a16="http://schemas.microsoft.com/office/drawing/2014/main" val="1502064346"/>
                  </a:ext>
                </a:extLst>
              </a:tr>
              <a:tr h="364672">
                <a:tc>
                  <a:txBody>
                    <a:bodyPr/>
                    <a:lstStyle/>
                    <a:p>
                      <a:pPr fontAlgn="ctr"/>
                      <a:r>
                        <a:rPr lang="en-US">
                          <a:effectLst/>
                        </a:rPr>
                        <a:t>Gravel &amp; Tar</a:t>
                      </a:r>
                    </a:p>
                  </a:txBody>
                  <a:tcPr anchor="ctr"/>
                </a:tc>
                <a:tc>
                  <a:txBody>
                    <a:bodyPr/>
                    <a:lstStyle/>
                    <a:p>
                      <a:pPr algn="ctr" fontAlgn="ctr"/>
                      <a:r>
                        <a:rPr lang="en-US">
                          <a:effectLst/>
                        </a:rPr>
                        <a:t>1940</a:t>
                      </a:r>
                    </a:p>
                  </a:txBody>
                  <a:tcPr anchor="ctr"/>
                </a:tc>
                <a:tc>
                  <a:txBody>
                    <a:bodyPr/>
                    <a:lstStyle/>
                    <a:p>
                      <a:pPr algn="ctr" fontAlgn="ctr"/>
                      <a:r>
                        <a:rPr lang="en-US">
                          <a:effectLst/>
                        </a:rPr>
                        <a:t>2004</a:t>
                      </a:r>
                    </a:p>
                  </a:txBody>
                  <a:tcPr anchor="ctr"/>
                </a:tc>
                <a:tc>
                  <a:txBody>
                    <a:bodyPr/>
                    <a:lstStyle/>
                    <a:p>
                      <a:pPr algn="ctr" fontAlgn="ctr"/>
                      <a:r>
                        <a:rPr lang="en-US">
                          <a:effectLst/>
                        </a:rPr>
                        <a:t>1963</a:t>
                      </a:r>
                    </a:p>
                  </a:txBody>
                  <a:tcPr anchor="ctr"/>
                </a:tc>
                <a:extLst>
                  <a:ext uri="{0D108BD9-81ED-4DB2-BD59-A6C34878D82A}">
                    <a16:rowId xmlns:a16="http://schemas.microsoft.com/office/drawing/2014/main" val="2873839452"/>
                  </a:ext>
                </a:extLst>
              </a:tr>
              <a:tr h="364672">
                <a:tc>
                  <a:txBody>
                    <a:bodyPr/>
                    <a:lstStyle/>
                    <a:p>
                      <a:pPr fontAlgn="ctr"/>
                      <a:r>
                        <a:rPr lang="en-US">
                          <a:effectLst/>
                        </a:rPr>
                        <a:t>Wood Shakes</a:t>
                      </a:r>
                    </a:p>
                  </a:txBody>
                  <a:tcPr anchor="ctr"/>
                </a:tc>
                <a:tc>
                  <a:txBody>
                    <a:bodyPr/>
                    <a:lstStyle/>
                    <a:p>
                      <a:pPr algn="ctr" fontAlgn="ctr"/>
                      <a:r>
                        <a:rPr lang="en-US">
                          <a:effectLst/>
                        </a:rPr>
                        <a:t>1967</a:t>
                      </a:r>
                    </a:p>
                  </a:txBody>
                  <a:tcPr anchor="ctr"/>
                </a:tc>
                <a:tc>
                  <a:txBody>
                    <a:bodyPr/>
                    <a:lstStyle/>
                    <a:p>
                      <a:pPr algn="ctr" fontAlgn="ctr"/>
                      <a:r>
                        <a:rPr lang="en-US">
                          <a:effectLst/>
                        </a:rPr>
                        <a:t>1993</a:t>
                      </a:r>
                    </a:p>
                  </a:txBody>
                  <a:tcPr anchor="ctr"/>
                </a:tc>
                <a:tc>
                  <a:txBody>
                    <a:bodyPr/>
                    <a:lstStyle/>
                    <a:p>
                      <a:pPr algn="ctr" fontAlgn="ctr"/>
                      <a:r>
                        <a:rPr lang="en-US">
                          <a:effectLst/>
                        </a:rPr>
                        <a:t>1979</a:t>
                      </a:r>
                    </a:p>
                  </a:txBody>
                  <a:tcPr anchor="ctr"/>
                </a:tc>
                <a:extLst>
                  <a:ext uri="{0D108BD9-81ED-4DB2-BD59-A6C34878D82A}">
                    <a16:rowId xmlns:a16="http://schemas.microsoft.com/office/drawing/2014/main" val="3856217257"/>
                  </a:ext>
                </a:extLst>
              </a:tr>
              <a:tr h="364672">
                <a:tc>
                  <a:txBody>
                    <a:bodyPr/>
                    <a:lstStyle/>
                    <a:p>
                      <a:pPr fontAlgn="ctr"/>
                      <a:r>
                        <a:rPr lang="en-US">
                          <a:effectLst/>
                        </a:rPr>
                        <a:t>Wood Shingles</a:t>
                      </a:r>
                    </a:p>
                  </a:txBody>
                  <a:tcPr anchor="ctr"/>
                </a:tc>
                <a:tc>
                  <a:txBody>
                    <a:bodyPr/>
                    <a:lstStyle/>
                    <a:p>
                      <a:pPr algn="ctr" fontAlgn="ctr"/>
                      <a:r>
                        <a:rPr lang="en-US">
                          <a:effectLst/>
                        </a:rPr>
                        <a:t>1892</a:t>
                      </a:r>
                    </a:p>
                  </a:txBody>
                  <a:tcPr anchor="ctr"/>
                </a:tc>
                <a:tc>
                  <a:txBody>
                    <a:bodyPr/>
                    <a:lstStyle/>
                    <a:p>
                      <a:pPr algn="ctr" fontAlgn="ctr"/>
                      <a:r>
                        <a:rPr lang="en-US">
                          <a:effectLst/>
                        </a:rPr>
                        <a:t>1994</a:t>
                      </a:r>
                    </a:p>
                  </a:txBody>
                  <a:tcPr anchor="ctr"/>
                </a:tc>
                <a:tc>
                  <a:txBody>
                    <a:bodyPr/>
                    <a:lstStyle/>
                    <a:p>
                      <a:pPr algn="ctr" fontAlgn="ctr"/>
                      <a:r>
                        <a:rPr lang="en-US">
                          <a:effectLst/>
                        </a:rPr>
                        <a:t>1966</a:t>
                      </a:r>
                    </a:p>
                  </a:txBody>
                  <a:tcPr anchor="ctr"/>
                </a:tc>
                <a:extLst>
                  <a:ext uri="{0D108BD9-81ED-4DB2-BD59-A6C34878D82A}">
                    <a16:rowId xmlns:a16="http://schemas.microsoft.com/office/drawing/2014/main" val="3004761185"/>
                  </a:ext>
                </a:extLst>
              </a:tr>
            </a:tbl>
          </a:graphicData>
        </a:graphic>
      </p:graphicFrame>
    </p:spTree>
    <p:extLst>
      <p:ext uri="{BB962C8B-B14F-4D97-AF65-F5344CB8AC3E}">
        <p14:creationId xmlns:p14="http://schemas.microsoft.com/office/powerpoint/2010/main" val="11531700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892A4-2AF3-9943-93DB-BE40C4B45AF8}"/>
              </a:ext>
            </a:extLst>
          </p:cNvPr>
          <p:cNvSpPr>
            <a:spLocks noGrp="1"/>
          </p:cNvSpPr>
          <p:nvPr>
            <p:ph type="title"/>
          </p:nvPr>
        </p:nvSpPr>
        <p:spPr>
          <a:xfrm>
            <a:off x="1046746" y="641850"/>
            <a:ext cx="3611880" cy="1535865"/>
          </a:xfrm>
        </p:spPr>
        <p:txBody>
          <a:bodyPr>
            <a:normAutofit/>
          </a:bodyPr>
          <a:lstStyle/>
          <a:p>
            <a:r>
              <a:rPr lang="en-US" sz="3600" b="1" i="1" dirty="0"/>
              <a:t>Roof </a:t>
            </a:r>
            <a:br>
              <a:rPr lang="en-US" sz="3600" b="1" i="1" dirty="0"/>
            </a:br>
            <a:r>
              <a:rPr lang="en-US" sz="3600" b="1" i="1" dirty="0"/>
              <a:t>	Material</a:t>
            </a:r>
            <a:endParaRPr lang="en-US" sz="3600" b="1" i="1" dirty="0">
              <a:cs typeface="Calibri Light"/>
            </a:endParaRPr>
          </a:p>
        </p:txBody>
      </p:sp>
      <p:sp>
        <p:nvSpPr>
          <p:cNvPr id="3" name="Content Placeholder 2">
            <a:extLst>
              <a:ext uri="{FF2B5EF4-FFF2-40B4-BE49-F238E27FC236}">
                <a16:creationId xmlns:a16="http://schemas.microsoft.com/office/drawing/2014/main" id="{451460C8-576D-7646-A940-B963611E0278}"/>
              </a:ext>
            </a:extLst>
          </p:cNvPr>
          <p:cNvSpPr>
            <a:spLocks noGrp="1"/>
          </p:cNvSpPr>
          <p:nvPr>
            <p:ph idx="1"/>
          </p:nvPr>
        </p:nvSpPr>
        <p:spPr>
          <a:xfrm>
            <a:off x="5300640" y="641850"/>
            <a:ext cx="6053160" cy="1535865"/>
          </a:xfrm>
        </p:spPr>
        <p:txBody>
          <a:bodyPr anchor="ctr">
            <a:normAutofit/>
          </a:bodyPr>
          <a:lstStyle/>
          <a:p>
            <a:pPr marL="0" indent="0" algn="ctr">
              <a:buNone/>
            </a:pPr>
            <a:r>
              <a:rPr lang="en-US" sz="2400" dirty="0">
                <a:cs typeface="Calibri"/>
              </a:rPr>
              <a:t>Number of houses built after 1990 grouped by roof material</a:t>
            </a:r>
            <a:endParaRPr lang="en-US" sz="2400"/>
          </a:p>
        </p:txBody>
      </p:sp>
      <p:graphicFrame>
        <p:nvGraphicFramePr>
          <p:cNvPr id="5" name="Table 4">
            <a:extLst>
              <a:ext uri="{FF2B5EF4-FFF2-40B4-BE49-F238E27FC236}">
                <a16:creationId xmlns:a16="http://schemas.microsoft.com/office/drawing/2014/main" id="{D730A0EF-6EC3-43C0-B8F3-92FD2EC035F9}"/>
              </a:ext>
            </a:extLst>
          </p:cNvPr>
          <p:cNvGraphicFramePr>
            <a:graphicFrameLocks noGrp="1"/>
          </p:cNvGraphicFramePr>
          <p:nvPr/>
        </p:nvGraphicFramePr>
        <p:xfrm>
          <a:off x="2137316" y="3233853"/>
          <a:ext cx="6968856" cy="2313173"/>
        </p:xfrm>
        <a:graphic>
          <a:graphicData uri="http://schemas.openxmlformats.org/drawingml/2006/table">
            <a:tbl>
              <a:tblPr firstRow="1" bandRow="1">
                <a:tableStyleId>{5C22544A-7EE6-4342-B048-85BDC9FD1C3A}</a:tableStyleId>
              </a:tblPr>
              <a:tblGrid>
                <a:gridCol w="3241260">
                  <a:extLst>
                    <a:ext uri="{9D8B030D-6E8A-4147-A177-3AD203B41FA5}">
                      <a16:colId xmlns:a16="http://schemas.microsoft.com/office/drawing/2014/main" val="2135245335"/>
                    </a:ext>
                  </a:extLst>
                </a:gridCol>
                <a:gridCol w="3727596">
                  <a:extLst>
                    <a:ext uri="{9D8B030D-6E8A-4147-A177-3AD203B41FA5}">
                      <a16:colId xmlns:a16="http://schemas.microsoft.com/office/drawing/2014/main" val="1511507811"/>
                    </a:ext>
                  </a:extLst>
                </a:gridCol>
              </a:tblGrid>
              <a:tr h="519545">
                <a:tc>
                  <a:txBody>
                    <a:bodyPr/>
                    <a:lstStyle/>
                    <a:p>
                      <a:pPr algn="ctr" fontAlgn="ctr"/>
                      <a:r>
                        <a:rPr lang="en-US">
                          <a:effectLst/>
                        </a:rPr>
                        <a:t>Roof Material</a:t>
                      </a:r>
                    </a:p>
                  </a:txBody>
                  <a:tcPr anchor="ctr"/>
                </a:tc>
                <a:tc>
                  <a:txBody>
                    <a:bodyPr/>
                    <a:lstStyle/>
                    <a:p>
                      <a:pPr algn="ctr" fontAlgn="ctr"/>
                      <a:r>
                        <a:rPr lang="en-US">
                          <a:effectLst/>
                        </a:rPr>
                        <a:t>Percentage of Houses</a:t>
                      </a:r>
                    </a:p>
                  </a:txBody>
                  <a:tcPr anchor="ctr"/>
                </a:tc>
                <a:extLst>
                  <a:ext uri="{0D108BD9-81ED-4DB2-BD59-A6C34878D82A}">
                    <a16:rowId xmlns:a16="http://schemas.microsoft.com/office/drawing/2014/main" val="2826216999"/>
                  </a:ext>
                </a:extLst>
              </a:tr>
              <a:tr h="448407">
                <a:tc>
                  <a:txBody>
                    <a:bodyPr/>
                    <a:lstStyle/>
                    <a:p>
                      <a:pPr lvl="1" fontAlgn="ctr"/>
                      <a:r>
                        <a:rPr lang="en-US">
                          <a:effectLst/>
                        </a:rPr>
                        <a:t>CompShg</a:t>
                      </a:r>
                    </a:p>
                  </a:txBody>
                  <a:tcPr anchor="ctr"/>
                </a:tc>
                <a:tc>
                  <a:txBody>
                    <a:bodyPr/>
                    <a:lstStyle/>
                    <a:p>
                      <a:pPr algn="ctr" fontAlgn="ctr"/>
                      <a:r>
                        <a:rPr lang="en-US">
                          <a:effectLst/>
                        </a:rPr>
                        <a:t>99.64</a:t>
                      </a:r>
                    </a:p>
                  </a:txBody>
                  <a:tcPr anchor="ctr"/>
                </a:tc>
                <a:extLst>
                  <a:ext uri="{0D108BD9-81ED-4DB2-BD59-A6C34878D82A}">
                    <a16:rowId xmlns:a16="http://schemas.microsoft.com/office/drawing/2014/main" val="985295035"/>
                  </a:ext>
                </a:extLst>
              </a:tr>
              <a:tr h="448407">
                <a:tc>
                  <a:txBody>
                    <a:bodyPr/>
                    <a:lstStyle/>
                    <a:p>
                      <a:pPr lvl="1" fontAlgn="ctr"/>
                      <a:r>
                        <a:rPr lang="en-US">
                          <a:effectLst/>
                        </a:rPr>
                        <a:t>Tar&amp;Grv</a:t>
                      </a:r>
                    </a:p>
                  </a:txBody>
                  <a:tcPr anchor="ctr"/>
                </a:tc>
                <a:tc>
                  <a:txBody>
                    <a:bodyPr/>
                    <a:lstStyle/>
                    <a:p>
                      <a:pPr algn="ctr" fontAlgn="ctr"/>
                      <a:r>
                        <a:rPr lang="en-US">
                          <a:effectLst/>
                        </a:rPr>
                        <a:t>0.12</a:t>
                      </a:r>
                    </a:p>
                  </a:txBody>
                  <a:tcPr anchor="ctr"/>
                </a:tc>
                <a:extLst>
                  <a:ext uri="{0D108BD9-81ED-4DB2-BD59-A6C34878D82A}">
                    <a16:rowId xmlns:a16="http://schemas.microsoft.com/office/drawing/2014/main" val="2199454529"/>
                  </a:ext>
                </a:extLst>
              </a:tr>
              <a:tr h="448407">
                <a:tc>
                  <a:txBody>
                    <a:bodyPr/>
                    <a:lstStyle/>
                    <a:p>
                      <a:pPr lvl="1" fontAlgn="ctr"/>
                      <a:r>
                        <a:rPr lang="en-US">
                          <a:effectLst/>
                        </a:rPr>
                        <a:t>WdShake</a:t>
                      </a:r>
                    </a:p>
                  </a:txBody>
                  <a:tcPr anchor="ctr"/>
                </a:tc>
                <a:tc>
                  <a:txBody>
                    <a:bodyPr/>
                    <a:lstStyle/>
                    <a:p>
                      <a:pPr algn="ctr" fontAlgn="ctr"/>
                      <a:r>
                        <a:rPr lang="en-US">
                          <a:effectLst/>
                        </a:rPr>
                        <a:t>0.12</a:t>
                      </a:r>
                    </a:p>
                  </a:txBody>
                  <a:tcPr anchor="ctr"/>
                </a:tc>
                <a:extLst>
                  <a:ext uri="{0D108BD9-81ED-4DB2-BD59-A6C34878D82A}">
                    <a16:rowId xmlns:a16="http://schemas.microsoft.com/office/drawing/2014/main" val="235000758"/>
                  </a:ext>
                </a:extLst>
              </a:tr>
              <a:tr h="448407">
                <a:tc>
                  <a:txBody>
                    <a:bodyPr/>
                    <a:lstStyle/>
                    <a:p>
                      <a:pPr lvl="1" fontAlgn="ctr"/>
                      <a:r>
                        <a:rPr lang="en-US">
                          <a:effectLst/>
                        </a:rPr>
                        <a:t>WdShngl</a:t>
                      </a:r>
                    </a:p>
                  </a:txBody>
                  <a:tcPr anchor="ctr"/>
                </a:tc>
                <a:tc>
                  <a:txBody>
                    <a:bodyPr/>
                    <a:lstStyle/>
                    <a:p>
                      <a:pPr algn="ctr" fontAlgn="ctr"/>
                      <a:r>
                        <a:rPr lang="en-US">
                          <a:effectLst/>
                        </a:rPr>
                        <a:t>0.12</a:t>
                      </a:r>
                    </a:p>
                  </a:txBody>
                  <a:tcPr anchor="ctr"/>
                </a:tc>
                <a:extLst>
                  <a:ext uri="{0D108BD9-81ED-4DB2-BD59-A6C34878D82A}">
                    <a16:rowId xmlns:a16="http://schemas.microsoft.com/office/drawing/2014/main" val="3343041167"/>
                  </a:ext>
                </a:extLst>
              </a:tr>
            </a:tbl>
          </a:graphicData>
        </a:graphic>
      </p:graphicFrame>
    </p:spTree>
    <p:extLst>
      <p:ext uri="{BB962C8B-B14F-4D97-AF65-F5344CB8AC3E}">
        <p14:creationId xmlns:p14="http://schemas.microsoft.com/office/powerpoint/2010/main" val="5399892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892A4-2AF3-9943-93DB-BE40C4B45AF8}"/>
              </a:ext>
            </a:extLst>
          </p:cNvPr>
          <p:cNvSpPr>
            <a:spLocks noGrp="1"/>
          </p:cNvSpPr>
          <p:nvPr>
            <p:ph type="title"/>
          </p:nvPr>
        </p:nvSpPr>
        <p:spPr>
          <a:xfrm>
            <a:off x="1046746" y="641850"/>
            <a:ext cx="3611880" cy="1535865"/>
          </a:xfrm>
        </p:spPr>
        <p:txBody>
          <a:bodyPr>
            <a:normAutofit/>
          </a:bodyPr>
          <a:lstStyle/>
          <a:p>
            <a:r>
              <a:rPr lang="en-US" sz="3600" b="1" i="1" dirty="0"/>
              <a:t>Roof</a:t>
            </a:r>
            <a:br>
              <a:rPr lang="en-US" sz="3600" b="1" i="1" dirty="0"/>
            </a:br>
            <a:r>
              <a:rPr lang="en-US" sz="3600" b="1" i="1" dirty="0"/>
              <a:t>	 Material</a:t>
            </a:r>
            <a:endParaRPr lang="en-US" sz="3600" b="1" i="1" dirty="0">
              <a:cs typeface="Calibri Light"/>
            </a:endParaRPr>
          </a:p>
        </p:txBody>
      </p:sp>
      <p:sp>
        <p:nvSpPr>
          <p:cNvPr id="3" name="Content Placeholder 2">
            <a:extLst>
              <a:ext uri="{FF2B5EF4-FFF2-40B4-BE49-F238E27FC236}">
                <a16:creationId xmlns:a16="http://schemas.microsoft.com/office/drawing/2014/main" id="{451460C8-576D-7646-A940-B963611E0278}"/>
              </a:ext>
            </a:extLst>
          </p:cNvPr>
          <p:cNvSpPr>
            <a:spLocks noGrp="1"/>
          </p:cNvSpPr>
          <p:nvPr>
            <p:ph idx="1"/>
          </p:nvPr>
        </p:nvSpPr>
        <p:spPr>
          <a:xfrm>
            <a:off x="5300640" y="641850"/>
            <a:ext cx="6053160" cy="1535865"/>
          </a:xfrm>
        </p:spPr>
        <p:txBody>
          <a:bodyPr anchor="ctr">
            <a:normAutofit/>
          </a:bodyPr>
          <a:lstStyle/>
          <a:p>
            <a:pPr marL="0" indent="0">
              <a:buNone/>
            </a:pPr>
            <a:r>
              <a:rPr lang="en-US" sz="1800" dirty="0">
                <a:cs typeface="Calibri"/>
              </a:rPr>
              <a:t>                                       </a:t>
            </a:r>
            <a:r>
              <a:rPr lang="en-US" sz="3600" dirty="0">
                <a:cs typeface="Calibri"/>
              </a:rPr>
              <a:t>Findings</a:t>
            </a:r>
          </a:p>
        </p:txBody>
      </p:sp>
      <p:sp>
        <p:nvSpPr>
          <p:cNvPr id="4" name="Title 1">
            <a:extLst>
              <a:ext uri="{FF2B5EF4-FFF2-40B4-BE49-F238E27FC236}">
                <a16:creationId xmlns:a16="http://schemas.microsoft.com/office/drawing/2014/main" id="{50BB76CC-1CF8-4A9A-817E-45E327423279}"/>
              </a:ext>
            </a:extLst>
          </p:cNvPr>
          <p:cNvSpPr txBox="1">
            <a:spLocks/>
          </p:cNvSpPr>
          <p:nvPr/>
        </p:nvSpPr>
        <p:spPr>
          <a:xfrm>
            <a:off x="988327" y="2967977"/>
            <a:ext cx="10684761" cy="3207725"/>
          </a:xfrm>
          <a:prstGeom prst="rect">
            <a:avLst/>
          </a:prstGeom>
        </p:spPr>
        <p:txBody>
          <a:bodyPr vert="horz" lIns="91440" tIns="45720" rIns="91440" bIns="45720" rtlCol="0" anchor="b">
            <a:normAutofit fontScale="97500"/>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0" indent="-457200">
              <a:buFont typeface="Arial"/>
              <a:buChar char="•"/>
            </a:pPr>
            <a:r>
              <a:rPr lang="en-US" sz="3200" dirty="0">
                <a:ea typeface="+mj-lt"/>
                <a:cs typeface="+mj-lt"/>
              </a:rPr>
              <a:t>We are not able to determine from the data available how much the value of the house would increase or decrease depending on the roof material.</a:t>
            </a:r>
          </a:p>
          <a:p>
            <a:pPr marL="457200" indent="-457200">
              <a:buFont typeface="Arial"/>
              <a:buChar char="•"/>
            </a:pPr>
            <a:r>
              <a:rPr lang="en-US" sz="3200" dirty="0">
                <a:ea typeface="+mj-lt"/>
                <a:cs typeface="+mj-lt"/>
              </a:rPr>
              <a:t>Should the house roof material require replacement we recommend to use standard shingles.  Almost all the houses in our dataset have standard shingles.</a:t>
            </a:r>
            <a:endParaRPr lang="en-US" sz="3200" dirty="0"/>
          </a:p>
        </p:txBody>
      </p:sp>
    </p:spTree>
    <p:extLst>
      <p:ext uri="{BB962C8B-B14F-4D97-AF65-F5344CB8AC3E}">
        <p14:creationId xmlns:p14="http://schemas.microsoft.com/office/powerpoint/2010/main" val="18406369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892A4-2AF3-9943-93DB-BE40C4B45AF8}"/>
              </a:ext>
            </a:extLst>
          </p:cNvPr>
          <p:cNvSpPr>
            <a:spLocks noGrp="1"/>
          </p:cNvSpPr>
          <p:nvPr>
            <p:ph type="title"/>
          </p:nvPr>
        </p:nvSpPr>
        <p:spPr>
          <a:xfrm>
            <a:off x="1046746" y="641850"/>
            <a:ext cx="3611880" cy="1535865"/>
          </a:xfrm>
        </p:spPr>
        <p:txBody>
          <a:bodyPr>
            <a:normAutofit/>
          </a:bodyPr>
          <a:lstStyle/>
          <a:p>
            <a:r>
              <a:rPr lang="en-US" sz="3600" b="1" i="1" dirty="0">
                <a:cs typeface="Calibri Light"/>
              </a:rPr>
              <a:t>Fence </a:t>
            </a:r>
            <a:br>
              <a:rPr lang="en-US" sz="3600" b="1" i="1" dirty="0">
                <a:cs typeface="Calibri Light"/>
              </a:rPr>
            </a:br>
            <a:r>
              <a:rPr lang="en-US" sz="3600" b="1" i="1" dirty="0">
                <a:cs typeface="Calibri Light"/>
              </a:rPr>
              <a:t>	Quality</a:t>
            </a:r>
          </a:p>
        </p:txBody>
      </p:sp>
      <p:sp>
        <p:nvSpPr>
          <p:cNvPr id="3" name="Title 1">
            <a:extLst>
              <a:ext uri="{FF2B5EF4-FFF2-40B4-BE49-F238E27FC236}">
                <a16:creationId xmlns:a16="http://schemas.microsoft.com/office/drawing/2014/main" id="{9D780038-6F78-4889-9766-D29D4503BF6F}"/>
              </a:ext>
            </a:extLst>
          </p:cNvPr>
          <p:cNvSpPr txBox="1">
            <a:spLocks/>
          </p:cNvSpPr>
          <p:nvPr/>
        </p:nvSpPr>
        <p:spPr>
          <a:xfrm>
            <a:off x="487575" y="2989720"/>
            <a:ext cx="7537171" cy="3570840"/>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a:cs typeface="Calibri Light"/>
              </a:rPr>
              <a:t>How much does the quality of the fence will affect the sale price of the house?</a:t>
            </a:r>
          </a:p>
        </p:txBody>
      </p:sp>
      <p:graphicFrame>
        <p:nvGraphicFramePr>
          <p:cNvPr id="4" name="Table 3">
            <a:extLst>
              <a:ext uri="{FF2B5EF4-FFF2-40B4-BE49-F238E27FC236}">
                <a16:creationId xmlns:a16="http://schemas.microsoft.com/office/drawing/2014/main" id="{B571E513-9729-4104-81E7-28D14D59EAEB}"/>
              </a:ext>
            </a:extLst>
          </p:cNvPr>
          <p:cNvGraphicFramePr>
            <a:graphicFrameLocks noGrp="1"/>
          </p:cNvGraphicFramePr>
          <p:nvPr/>
        </p:nvGraphicFramePr>
        <p:xfrm>
          <a:off x="8056755" y="3085170"/>
          <a:ext cx="3679834" cy="3160569"/>
        </p:xfrm>
        <a:graphic>
          <a:graphicData uri="http://schemas.openxmlformats.org/drawingml/2006/table">
            <a:tbl>
              <a:tblPr firstRow="1" bandRow="1">
                <a:tableStyleId>{5C22544A-7EE6-4342-B048-85BDC9FD1C3A}</a:tableStyleId>
              </a:tblPr>
              <a:tblGrid>
                <a:gridCol w="790686">
                  <a:extLst>
                    <a:ext uri="{9D8B030D-6E8A-4147-A177-3AD203B41FA5}">
                      <a16:colId xmlns:a16="http://schemas.microsoft.com/office/drawing/2014/main" val="2943971979"/>
                    </a:ext>
                  </a:extLst>
                </a:gridCol>
                <a:gridCol w="2889148">
                  <a:extLst>
                    <a:ext uri="{9D8B030D-6E8A-4147-A177-3AD203B41FA5}">
                      <a16:colId xmlns:a16="http://schemas.microsoft.com/office/drawing/2014/main" val="2897120985"/>
                    </a:ext>
                  </a:extLst>
                </a:gridCol>
              </a:tblGrid>
              <a:tr h="963384">
                <a:tc>
                  <a:txBody>
                    <a:bodyPr/>
                    <a:lstStyle/>
                    <a:p>
                      <a:pPr algn="ctr" fontAlgn="ctr"/>
                      <a:r>
                        <a:rPr lang="en-US">
                          <a:effectLst/>
                        </a:rPr>
                        <a:t>Rating</a:t>
                      </a:r>
                    </a:p>
                  </a:txBody>
                  <a:tcPr anchor="ctr"/>
                </a:tc>
                <a:tc>
                  <a:txBody>
                    <a:bodyPr/>
                    <a:lstStyle/>
                    <a:p>
                      <a:pPr algn="ctr" fontAlgn="ctr"/>
                      <a:r>
                        <a:rPr lang="en-US">
                          <a:effectLst/>
                        </a:rPr>
                        <a:t>Description</a:t>
                      </a:r>
                    </a:p>
                  </a:txBody>
                  <a:tcPr anchor="ctr"/>
                </a:tc>
                <a:extLst>
                  <a:ext uri="{0D108BD9-81ED-4DB2-BD59-A6C34878D82A}">
                    <a16:rowId xmlns:a16="http://schemas.microsoft.com/office/drawing/2014/main" val="3628163351"/>
                  </a:ext>
                </a:extLst>
              </a:tr>
              <a:tr h="439437">
                <a:tc>
                  <a:txBody>
                    <a:bodyPr/>
                    <a:lstStyle/>
                    <a:p>
                      <a:pPr algn="ctr" fontAlgn="ctr"/>
                      <a:r>
                        <a:rPr lang="en-US">
                          <a:effectLst/>
                        </a:rPr>
                        <a:t>4</a:t>
                      </a:r>
                    </a:p>
                  </a:txBody>
                  <a:tcPr anchor="ctr"/>
                </a:tc>
                <a:tc>
                  <a:txBody>
                    <a:bodyPr/>
                    <a:lstStyle/>
                    <a:p>
                      <a:pPr lvl="1" algn="l" fontAlgn="ctr"/>
                      <a:r>
                        <a:rPr lang="en-US">
                          <a:effectLst/>
                        </a:rPr>
                        <a:t>  Good Privacy</a:t>
                      </a:r>
                    </a:p>
                  </a:txBody>
                  <a:tcPr anchor="ctr"/>
                </a:tc>
                <a:extLst>
                  <a:ext uri="{0D108BD9-81ED-4DB2-BD59-A6C34878D82A}">
                    <a16:rowId xmlns:a16="http://schemas.microsoft.com/office/drawing/2014/main" val="2919231548"/>
                  </a:ext>
                </a:extLst>
              </a:tr>
              <a:tr h="439437">
                <a:tc>
                  <a:txBody>
                    <a:bodyPr/>
                    <a:lstStyle/>
                    <a:p>
                      <a:pPr algn="ctr" fontAlgn="ctr"/>
                      <a:r>
                        <a:rPr lang="en-US">
                          <a:effectLst/>
                        </a:rPr>
                        <a:t>3</a:t>
                      </a:r>
                    </a:p>
                  </a:txBody>
                  <a:tcPr anchor="ctr"/>
                </a:tc>
                <a:tc>
                  <a:txBody>
                    <a:bodyPr/>
                    <a:lstStyle/>
                    <a:p>
                      <a:pPr lvl="1" algn="l" fontAlgn="ctr"/>
                      <a:r>
                        <a:rPr lang="en-US">
                          <a:effectLst/>
                        </a:rPr>
                        <a:t>  Minimum Privacy</a:t>
                      </a:r>
                    </a:p>
                  </a:txBody>
                  <a:tcPr anchor="ctr"/>
                </a:tc>
                <a:extLst>
                  <a:ext uri="{0D108BD9-81ED-4DB2-BD59-A6C34878D82A}">
                    <a16:rowId xmlns:a16="http://schemas.microsoft.com/office/drawing/2014/main" val="1394643774"/>
                  </a:ext>
                </a:extLst>
              </a:tr>
              <a:tr h="439437">
                <a:tc>
                  <a:txBody>
                    <a:bodyPr/>
                    <a:lstStyle/>
                    <a:p>
                      <a:pPr algn="ctr" fontAlgn="ctr"/>
                      <a:r>
                        <a:rPr lang="en-US">
                          <a:effectLst/>
                        </a:rPr>
                        <a:t>2</a:t>
                      </a:r>
                    </a:p>
                  </a:txBody>
                  <a:tcPr anchor="ctr"/>
                </a:tc>
                <a:tc>
                  <a:txBody>
                    <a:bodyPr/>
                    <a:lstStyle/>
                    <a:p>
                      <a:pPr lvl="1" algn="l" fontAlgn="ctr"/>
                      <a:r>
                        <a:rPr lang="en-US">
                          <a:effectLst/>
                        </a:rPr>
                        <a:t>  Good Wood</a:t>
                      </a:r>
                    </a:p>
                  </a:txBody>
                  <a:tcPr anchor="ctr"/>
                </a:tc>
                <a:extLst>
                  <a:ext uri="{0D108BD9-81ED-4DB2-BD59-A6C34878D82A}">
                    <a16:rowId xmlns:a16="http://schemas.microsoft.com/office/drawing/2014/main" val="2564183541"/>
                  </a:ext>
                </a:extLst>
              </a:tr>
              <a:tr h="439437">
                <a:tc>
                  <a:txBody>
                    <a:bodyPr/>
                    <a:lstStyle/>
                    <a:p>
                      <a:pPr algn="ctr" fontAlgn="ctr"/>
                      <a:r>
                        <a:rPr lang="en-US">
                          <a:effectLst/>
                        </a:rPr>
                        <a:t>1</a:t>
                      </a:r>
                    </a:p>
                  </a:txBody>
                  <a:tcPr anchor="ctr"/>
                </a:tc>
                <a:tc>
                  <a:txBody>
                    <a:bodyPr/>
                    <a:lstStyle/>
                    <a:p>
                      <a:pPr lvl="1" algn="l" fontAlgn="ctr"/>
                      <a:r>
                        <a:rPr lang="en-US">
                          <a:effectLst/>
                        </a:rPr>
                        <a:t>  Minimum Wood/Wire</a:t>
                      </a:r>
                    </a:p>
                  </a:txBody>
                  <a:tcPr anchor="ctr"/>
                </a:tc>
                <a:extLst>
                  <a:ext uri="{0D108BD9-81ED-4DB2-BD59-A6C34878D82A}">
                    <a16:rowId xmlns:a16="http://schemas.microsoft.com/office/drawing/2014/main" val="1941459395"/>
                  </a:ext>
                </a:extLst>
              </a:tr>
              <a:tr h="439437">
                <a:tc>
                  <a:txBody>
                    <a:bodyPr/>
                    <a:lstStyle/>
                    <a:p>
                      <a:pPr algn="ctr" fontAlgn="ctr"/>
                      <a:r>
                        <a:rPr lang="en-US">
                          <a:effectLst/>
                        </a:rPr>
                        <a:t>0</a:t>
                      </a:r>
                    </a:p>
                  </a:txBody>
                  <a:tcPr anchor="ctr"/>
                </a:tc>
                <a:tc>
                  <a:txBody>
                    <a:bodyPr/>
                    <a:lstStyle/>
                    <a:p>
                      <a:pPr lvl="1" algn="l" fontAlgn="ctr"/>
                      <a:r>
                        <a:rPr lang="en-US">
                          <a:effectLst/>
                        </a:rPr>
                        <a:t>  No Fence</a:t>
                      </a:r>
                    </a:p>
                  </a:txBody>
                  <a:tcPr anchor="ctr"/>
                </a:tc>
                <a:extLst>
                  <a:ext uri="{0D108BD9-81ED-4DB2-BD59-A6C34878D82A}">
                    <a16:rowId xmlns:a16="http://schemas.microsoft.com/office/drawing/2014/main" val="49141999"/>
                  </a:ext>
                </a:extLst>
              </a:tr>
            </a:tbl>
          </a:graphicData>
        </a:graphic>
      </p:graphicFrame>
    </p:spTree>
    <p:extLst>
      <p:ext uri="{BB962C8B-B14F-4D97-AF65-F5344CB8AC3E}">
        <p14:creationId xmlns:p14="http://schemas.microsoft.com/office/powerpoint/2010/main" val="9444365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892A4-2AF3-9943-93DB-BE40C4B45AF8}"/>
              </a:ext>
            </a:extLst>
          </p:cNvPr>
          <p:cNvSpPr>
            <a:spLocks noGrp="1"/>
          </p:cNvSpPr>
          <p:nvPr>
            <p:ph type="title"/>
          </p:nvPr>
        </p:nvSpPr>
        <p:spPr>
          <a:xfrm>
            <a:off x="1046746" y="641850"/>
            <a:ext cx="3611880" cy="1535865"/>
          </a:xfrm>
        </p:spPr>
        <p:txBody>
          <a:bodyPr>
            <a:normAutofit/>
          </a:bodyPr>
          <a:lstStyle/>
          <a:p>
            <a:r>
              <a:rPr lang="en-US" sz="3600" b="1" i="1" dirty="0"/>
              <a:t>Fence </a:t>
            </a:r>
            <a:br>
              <a:rPr lang="en-US" sz="3600" b="1" i="1" dirty="0"/>
            </a:br>
            <a:r>
              <a:rPr lang="en-US" sz="3600" b="1" i="1" dirty="0"/>
              <a:t>	Quality</a:t>
            </a:r>
            <a:endParaRPr lang="en-US" sz="3600" b="1" i="1" dirty="0">
              <a:cs typeface="Calibri Light"/>
            </a:endParaRPr>
          </a:p>
        </p:txBody>
      </p:sp>
      <p:sp>
        <p:nvSpPr>
          <p:cNvPr id="3" name="Content Placeholder 2">
            <a:extLst>
              <a:ext uri="{FF2B5EF4-FFF2-40B4-BE49-F238E27FC236}">
                <a16:creationId xmlns:a16="http://schemas.microsoft.com/office/drawing/2014/main" id="{451460C8-576D-7646-A940-B963611E0278}"/>
              </a:ext>
            </a:extLst>
          </p:cNvPr>
          <p:cNvSpPr>
            <a:spLocks noGrp="1"/>
          </p:cNvSpPr>
          <p:nvPr>
            <p:ph idx="1"/>
          </p:nvPr>
        </p:nvSpPr>
        <p:spPr>
          <a:xfrm>
            <a:off x="5300640" y="641850"/>
            <a:ext cx="6053160" cy="1535865"/>
          </a:xfrm>
        </p:spPr>
        <p:txBody>
          <a:bodyPr anchor="ctr">
            <a:normAutofit/>
          </a:bodyPr>
          <a:lstStyle/>
          <a:p>
            <a:pPr marL="0" indent="0" algn="ctr">
              <a:buNone/>
            </a:pPr>
            <a:r>
              <a:rPr lang="en-US" sz="2400" dirty="0">
                <a:cs typeface="Calibri"/>
              </a:rPr>
              <a:t>Houses built after 1990</a:t>
            </a:r>
          </a:p>
        </p:txBody>
      </p:sp>
      <p:graphicFrame>
        <p:nvGraphicFramePr>
          <p:cNvPr id="4" name="Table 3">
            <a:extLst>
              <a:ext uri="{FF2B5EF4-FFF2-40B4-BE49-F238E27FC236}">
                <a16:creationId xmlns:a16="http://schemas.microsoft.com/office/drawing/2014/main" id="{A0EE05B6-B70F-43AF-8FD9-915EB53D1837}"/>
              </a:ext>
            </a:extLst>
          </p:cNvPr>
          <p:cNvGraphicFramePr>
            <a:graphicFrameLocks noGrp="1"/>
          </p:cNvGraphicFramePr>
          <p:nvPr/>
        </p:nvGraphicFramePr>
        <p:xfrm>
          <a:off x="2351048" y="2843561"/>
          <a:ext cx="7302200" cy="3485546"/>
        </p:xfrm>
        <a:graphic>
          <a:graphicData uri="http://schemas.openxmlformats.org/drawingml/2006/table">
            <a:tbl>
              <a:tblPr firstRow="1" bandRow="1">
                <a:tableStyleId>{5C22544A-7EE6-4342-B048-85BDC9FD1C3A}</a:tableStyleId>
              </a:tblPr>
              <a:tblGrid>
                <a:gridCol w="3651100">
                  <a:extLst>
                    <a:ext uri="{9D8B030D-6E8A-4147-A177-3AD203B41FA5}">
                      <a16:colId xmlns:a16="http://schemas.microsoft.com/office/drawing/2014/main" val="1162058811"/>
                    </a:ext>
                  </a:extLst>
                </a:gridCol>
                <a:gridCol w="3651100">
                  <a:extLst>
                    <a:ext uri="{9D8B030D-6E8A-4147-A177-3AD203B41FA5}">
                      <a16:colId xmlns:a16="http://schemas.microsoft.com/office/drawing/2014/main" val="2036026158"/>
                    </a:ext>
                  </a:extLst>
                </a:gridCol>
              </a:tblGrid>
              <a:tr h="926522">
                <a:tc>
                  <a:txBody>
                    <a:bodyPr/>
                    <a:lstStyle/>
                    <a:p>
                      <a:pPr algn="ctr" fontAlgn="ctr"/>
                      <a:r>
                        <a:rPr lang="en-US" dirty="0">
                          <a:effectLst/>
                        </a:rPr>
                        <a:t>Fence Rating</a:t>
                      </a:r>
                    </a:p>
                  </a:txBody>
                  <a:tcPr anchor="ctr"/>
                </a:tc>
                <a:tc>
                  <a:txBody>
                    <a:bodyPr/>
                    <a:lstStyle/>
                    <a:p>
                      <a:pPr algn="ctr" fontAlgn="ctr"/>
                      <a:r>
                        <a:rPr lang="en-US" dirty="0">
                          <a:effectLst/>
                        </a:rPr>
                        <a:t>Percentage of Houses</a:t>
                      </a:r>
                    </a:p>
                  </a:txBody>
                  <a:tcPr anchor="ctr"/>
                </a:tc>
                <a:extLst>
                  <a:ext uri="{0D108BD9-81ED-4DB2-BD59-A6C34878D82A}">
                    <a16:rowId xmlns:a16="http://schemas.microsoft.com/office/drawing/2014/main" val="2732337267"/>
                  </a:ext>
                </a:extLst>
              </a:tr>
              <a:tr h="639756">
                <a:tc>
                  <a:txBody>
                    <a:bodyPr/>
                    <a:lstStyle/>
                    <a:p>
                      <a:pPr lvl="1">
                        <a:buNone/>
                      </a:pPr>
                      <a:r>
                        <a:rPr lang="en-US" sz="1800" b="0" i="0" u="none" strike="noStrike" noProof="0" dirty="0">
                          <a:effectLst/>
                        </a:rPr>
                        <a:t>Good Privacy</a:t>
                      </a:r>
                      <a:endParaRPr lang="en-US" sz="1800" b="0" i="0" u="none" strike="noStrike" noProof="0" dirty="0">
                        <a:effectLst/>
                        <a:latin typeface="Calibri"/>
                      </a:endParaRPr>
                    </a:p>
                  </a:txBody>
                  <a:tcPr anchor="ctr"/>
                </a:tc>
                <a:tc>
                  <a:txBody>
                    <a:bodyPr/>
                    <a:lstStyle/>
                    <a:p>
                      <a:pPr lvl="0" algn="ctr">
                        <a:buNone/>
                      </a:pPr>
                      <a:r>
                        <a:rPr lang="en-US" sz="1800" b="0" i="0" u="none" strike="noStrike" noProof="0" dirty="0">
                          <a:effectLst/>
                        </a:rPr>
                        <a:t>2.99</a:t>
                      </a:r>
                      <a:endParaRPr lang="en-US" sz="1800" b="0" i="0" u="none" strike="noStrike" noProof="0" dirty="0">
                        <a:effectLst/>
                        <a:latin typeface="Calibri"/>
                      </a:endParaRPr>
                    </a:p>
                  </a:txBody>
                  <a:tcPr anchor="ctr"/>
                </a:tc>
                <a:extLst>
                  <a:ext uri="{0D108BD9-81ED-4DB2-BD59-A6C34878D82A}">
                    <a16:rowId xmlns:a16="http://schemas.microsoft.com/office/drawing/2014/main" val="3538534343"/>
                  </a:ext>
                </a:extLst>
              </a:tr>
              <a:tr h="639756">
                <a:tc>
                  <a:txBody>
                    <a:bodyPr/>
                    <a:lstStyle/>
                    <a:p>
                      <a:pPr lvl="1" algn="l">
                        <a:lnSpc>
                          <a:spcPct val="100000"/>
                        </a:lnSpc>
                        <a:spcBef>
                          <a:spcPts val="0"/>
                        </a:spcBef>
                        <a:spcAft>
                          <a:spcPts val="0"/>
                        </a:spcAft>
                        <a:buNone/>
                      </a:pPr>
                      <a:r>
                        <a:rPr lang="en-US" sz="1800" b="0" i="0" u="none" strike="noStrike" noProof="0" dirty="0">
                          <a:effectLst/>
                        </a:rPr>
                        <a:t>Minimum Privacy</a:t>
                      </a:r>
                      <a:endParaRPr lang="en-US" sz="1800" b="0" i="0" u="none" strike="noStrike" noProof="0" dirty="0">
                        <a:effectLst/>
                        <a:latin typeface="Calibri"/>
                      </a:endParaRPr>
                    </a:p>
                  </a:txBody>
                  <a:tcPr anchor="ctr"/>
                </a:tc>
                <a:tc>
                  <a:txBody>
                    <a:bodyPr/>
                    <a:lstStyle/>
                    <a:p>
                      <a:pPr lvl="0" algn="ctr">
                        <a:lnSpc>
                          <a:spcPct val="100000"/>
                        </a:lnSpc>
                        <a:spcBef>
                          <a:spcPts val="0"/>
                        </a:spcBef>
                        <a:spcAft>
                          <a:spcPts val="0"/>
                        </a:spcAft>
                        <a:buNone/>
                      </a:pPr>
                      <a:r>
                        <a:rPr lang="en-US" sz="1800" b="0" i="0" u="none" strike="noStrike" noProof="0" dirty="0">
                          <a:effectLst/>
                        </a:rPr>
                        <a:t>1.79</a:t>
                      </a:r>
                      <a:endParaRPr lang="en-US" sz="1800" b="0" i="0" u="none" strike="noStrike" noProof="0" dirty="0">
                        <a:effectLst/>
                        <a:latin typeface="Calibri"/>
                      </a:endParaRPr>
                    </a:p>
                  </a:txBody>
                  <a:tcPr anchor="ctr"/>
                </a:tc>
                <a:extLst>
                  <a:ext uri="{0D108BD9-81ED-4DB2-BD59-A6C34878D82A}">
                    <a16:rowId xmlns:a16="http://schemas.microsoft.com/office/drawing/2014/main" val="2603302394"/>
                  </a:ext>
                </a:extLst>
              </a:tr>
              <a:tr h="639756">
                <a:tc>
                  <a:txBody>
                    <a:bodyPr/>
                    <a:lstStyle/>
                    <a:p>
                      <a:pPr lvl="1" algn="l">
                        <a:lnSpc>
                          <a:spcPct val="100000"/>
                        </a:lnSpc>
                        <a:spcBef>
                          <a:spcPts val="0"/>
                        </a:spcBef>
                        <a:spcAft>
                          <a:spcPts val="0"/>
                        </a:spcAft>
                        <a:buNone/>
                      </a:pPr>
                      <a:r>
                        <a:rPr lang="en-US" sz="1800" b="0" i="0" u="none" strike="noStrike" noProof="0" dirty="0">
                          <a:effectLst/>
                          <a:latin typeface="Calibri"/>
                        </a:rPr>
                        <a:t>Good Wood</a:t>
                      </a:r>
                    </a:p>
                  </a:txBody>
                  <a:tcPr anchor="ctr"/>
                </a:tc>
                <a:tc>
                  <a:txBody>
                    <a:bodyPr/>
                    <a:lstStyle/>
                    <a:p>
                      <a:pPr lvl="0" algn="ctr">
                        <a:lnSpc>
                          <a:spcPct val="100000"/>
                        </a:lnSpc>
                        <a:spcBef>
                          <a:spcPts val="0"/>
                        </a:spcBef>
                        <a:spcAft>
                          <a:spcPts val="0"/>
                        </a:spcAft>
                        <a:buNone/>
                      </a:pPr>
                      <a:r>
                        <a:rPr lang="en-US" sz="1800" b="0" i="0" u="none" strike="noStrike" noProof="0" dirty="0">
                          <a:effectLst/>
                          <a:latin typeface="Calibri"/>
                        </a:rPr>
                        <a:t>0.48</a:t>
                      </a:r>
                    </a:p>
                  </a:txBody>
                  <a:tcPr anchor="ctr"/>
                </a:tc>
                <a:extLst>
                  <a:ext uri="{0D108BD9-81ED-4DB2-BD59-A6C34878D82A}">
                    <a16:rowId xmlns:a16="http://schemas.microsoft.com/office/drawing/2014/main" val="3680622382"/>
                  </a:ext>
                </a:extLst>
              </a:tr>
              <a:tr h="639756">
                <a:tc>
                  <a:txBody>
                    <a:bodyPr/>
                    <a:lstStyle/>
                    <a:p>
                      <a:pPr lvl="1" fontAlgn="ctr"/>
                      <a:r>
                        <a:rPr lang="en-US" sz="1800" b="0" i="0" u="none" strike="noStrike" noProof="0" dirty="0">
                          <a:effectLst/>
                          <a:latin typeface="Calibri"/>
                        </a:rPr>
                        <a:t>No Fence</a:t>
                      </a:r>
                      <a:endParaRPr lang="en-US" dirty="0">
                        <a:effectLst/>
                      </a:endParaRPr>
                    </a:p>
                  </a:txBody>
                  <a:tcPr anchor="ctr"/>
                </a:tc>
                <a:tc>
                  <a:txBody>
                    <a:bodyPr/>
                    <a:lstStyle/>
                    <a:p>
                      <a:pPr lvl="0" algn="ctr">
                        <a:buNone/>
                      </a:pPr>
                      <a:r>
                        <a:rPr lang="en-US" sz="1800" b="0" i="0" u="none" strike="noStrike" noProof="0" dirty="0">
                          <a:effectLst/>
                          <a:latin typeface="Calibri"/>
                        </a:rPr>
                        <a:t>94.74</a:t>
                      </a:r>
                      <a:endParaRPr lang="en-US" dirty="0"/>
                    </a:p>
                  </a:txBody>
                  <a:tcPr anchor="ctr"/>
                </a:tc>
                <a:extLst>
                  <a:ext uri="{0D108BD9-81ED-4DB2-BD59-A6C34878D82A}">
                    <a16:rowId xmlns:a16="http://schemas.microsoft.com/office/drawing/2014/main" val="2955392668"/>
                  </a:ext>
                </a:extLst>
              </a:tr>
            </a:tbl>
          </a:graphicData>
        </a:graphic>
      </p:graphicFrame>
    </p:spTree>
    <p:extLst>
      <p:ext uri="{BB962C8B-B14F-4D97-AF65-F5344CB8AC3E}">
        <p14:creationId xmlns:p14="http://schemas.microsoft.com/office/powerpoint/2010/main" val="17256081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892A4-2AF3-9943-93DB-BE40C4B45AF8}"/>
              </a:ext>
            </a:extLst>
          </p:cNvPr>
          <p:cNvSpPr>
            <a:spLocks noGrp="1"/>
          </p:cNvSpPr>
          <p:nvPr>
            <p:ph type="title"/>
          </p:nvPr>
        </p:nvSpPr>
        <p:spPr>
          <a:xfrm>
            <a:off x="1046746" y="641850"/>
            <a:ext cx="3611880" cy="1535865"/>
          </a:xfrm>
        </p:spPr>
        <p:txBody>
          <a:bodyPr>
            <a:normAutofit/>
          </a:bodyPr>
          <a:lstStyle/>
          <a:p>
            <a:r>
              <a:rPr lang="en-US" sz="3600" b="1" i="1" dirty="0"/>
              <a:t>Fence </a:t>
            </a:r>
            <a:br>
              <a:rPr lang="en-US" sz="3600" b="1" i="1" dirty="0"/>
            </a:br>
            <a:r>
              <a:rPr lang="en-US" sz="3600" b="1" i="1" dirty="0"/>
              <a:t>	Quality</a:t>
            </a:r>
            <a:endParaRPr lang="en-US" sz="3600" b="1" i="1" dirty="0">
              <a:cs typeface="Calibri Light"/>
            </a:endParaRPr>
          </a:p>
        </p:txBody>
      </p:sp>
      <p:sp>
        <p:nvSpPr>
          <p:cNvPr id="3" name="Content Placeholder 2">
            <a:extLst>
              <a:ext uri="{FF2B5EF4-FFF2-40B4-BE49-F238E27FC236}">
                <a16:creationId xmlns:a16="http://schemas.microsoft.com/office/drawing/2014/main" id="{451460C8-576D-7646-A940-B963611E0278}"/>
              </a:ext>
            </a:extLst>
          </p:cNvPr>
          <p:cNvSpPr>
            <a:spLocks noGrp="1"/>
          </p:cNvSpPr>
          <p:nvPr>
            <p:ph idx="1"/>
          </p:nvPr>
        </p:nvSpPr>
        <p:spPr>
          <a:xfrm>
            <a:off x="5300640" y="641850"/>
            <a:ext cx="6053160" cy="1535865"/>
          </a:xfrm>
        </p:spPr>
        <p:txBody>
          <a:bodyPr anchor="ctr">
            <a:normAutofit/>
          </a:bodyPr>
          <a:lstStyle/>
          <a:p>
            <a:pPr marL="0" indent="0" algn="ctr">
              <a:buNone/>
            </a:pPr>
            <a:r>
              <a:rPr lang="en-US" sz="2400" dirty="0">
                <a:cs typeface="Calibri"/>
              </a:rPr>
              <a:t>Number of Houses with a Fence</a:t>
            </a:r>
          </a:p>
        </p:txBody>
      </p:sp>
      <p:graphicFrame>
        <p:nvGraphicFramePr>
          <p:cNvPr id="5" name="Table 4">
            <a:extLst>
              <a:ext uri="{FF2B5EF4-FFF2-40B4-BE49-F238E27FC236}">
                <a16:creationId xmlns:a16="http://schemas.microsoft.com/office/drawing/2014/main" id="{E50B9AB3-54EE-415B-AF34-E74A4570E9CF}"/>
              </a:ext>
            </a:extLst>
          </p:cNvPr>
          <p:cNvGraphicFramePr>
            <a:graphicFrameLocks noGrp="1"/>
          </p:cNvGraphicFramePr>
          <p:nvPr/>
        </p:nvGraphicFramePr>
        <p:xfrm>
          <a:off x="1830658" y="3001537"/>
          <a:ext cx="8294076" cy="3128441"/>
        </p:xfrm>
        <a:graphic>
          <a:graphicData uri="http://schemas.openxmlformats.org/drawingml/2006/table">
            <a:tbl>
              <a:tblPr firstRow="1" bandRow="1">
                <a:tableStyleId>{5C22544A-7EE6-4342-B048-85BDC9FD1C3A}</a:tableStyleId>
              </a:tblPr>
              <a:tblGrid>
                <a:gridCol w="4147038">
                  <a:extLst>
                    <a:ext uri="{9D8B030D-6E8A-4147-A177-3AD203B41FA5}">
                      <a16:colId xmlns:a16="http://schemas.microsoft.com/office/drawing/2014/main" val="3939668647"/>
                    </a:ext>
                  </a:extLst>
                </a:gridCol>
                <a:gridCol w="4147038">
                  <a:extLst>
                    <a:ext uri="{9D8B030D-6E8A-4147-A177-3AD203B41FA5}">
                      <a16:colId xmlns:a16="http://schemas.microsoft.com/office/drawing/2014/main" val="3996650828"/>
                    </a:ext>
                  </a:extLst>
                </a:gridCol>
              </a:tblGrid>
              <a:tr h="554181">
                <a:tc>
                  <a:txBody>
                    <a:bodyPr/>
                    <a:lstStyle/>
                    <a:p>
                      <a:pPr algn="ctr" fontAlgn="ctr"/>
                      <a:r>
                        <a:rPr lang="en-US" dirty="0">
                          <a:effectLst/>
                        </a:rPr>
                        <a:t>Fence Rating</a:t>
                      </a:r>
                    </a:p>
                  </a:txBody>
                  <a:tcPr anchor="ctr"/>
                </a:tc>
                <a:tc>
                  <a:txBody>
                    <a:bodyPr/>
                    <a:lstStyle/>
                    <a:p>
                      <a:pPr algn="ctr" fontAlgn="ctr"/>
                      <a:r>
                        <a:rPr lang="en-US" dirty="0">
                          <a:effectLst/>
                        </a:rPr>
                        <a:t>Percentage (%)</a:t>
                      </a:r>
                    </a:p>
                  </a:txBody>
                  <a:tcPr anchor="ctr"/>
                </a:tc>
                <a:extLst>
                  <a:ext uri="{0D108BD9-81ED-4DB2-BD59-A6C34878D82A}">
                    <a16:rowId xmlns:a16="http://schemas.microsoft.com/office/drawing/2014/main" val="3275647570"/>
                  </a:ext>
                </a:extLst>
              </a:tr>
              <a:tr h="514852">
                <a:tc>
                  <a:txBody>
                    <a:bodyPr/>
                    <a:lstStyle/>
                    <a:p>
                      <a:pPr lvl="1">
                        <a:buNone/>
                      </a:pPr>
                      <a:r>
                        <a:rPr lang="en-US" sz="1800" b="0" i="0" u="none" strike="noStrike" noProof="0" dirty="0">
                          <a:effectLst/>
                          <a:latin typeface="Calibri"/>
                        </a:rPr>
                        <a:t>Good Privacy</a:t>
                      </a:r>
                      <a:endParaRPr lang="en-US" dirty="0"/>
                    </a:p>
                  </a:txBody>
                  <a:tcPr anchor="ctr"/>
                </a:tc>
                <a:tc>
                  <a:txBody>
                    <a:bodyPr/>
                    <a:lstStyle/>
                    <a:p>
                      <a:pPr lvl="3">
                        <a:buNone/>
                      </a:pPr>
                      <a:r>
                        <a:rPr lang="en-US" sz="1800" b="0" i="0" u="none" strike="noStrike" noProof="0" dirty="0">
                          <a:effectLst/>
                          <a:latin typeface="Calibri"/>
                        </a:rPr>
                        <a:t>4.43</a:t>
                      </a:r>
                      <a:endParaRPr lang="en-US" dirty="0">
                        <a:effectLst/>
                      </a:endParaRPr>
                    </a:p>
                  </a:txBody>
                  <a:tcPr anchor="ctr"/>
                </a:tc>
                <a:extLst>
                  <a:ext uri="{0D108BD9-81ED-4DB2-BD59-A6C34878D82A}">
                    <a16:rowId xmlns:a16="http://schemas.microsoft.com/office/drawing/2014/main" val="4190200816"/>
                  </a:ext>
                </a:extLst>
              </a:tr>
              <a:tr h="514852">
                <a:tc>
                  <a:txBody>
                    <a:bodyPr/>
                    <a:lstStyle/>
                    <a:p>
                      <a:pPr lvl="1">
                        <a:buNone/>
                      </a:pPr>
                      <a:r>
                        <a:rPr lang="en-US" sz="1800" b="0" i="0" u="none" strike="noStrike" noProof="0" dirty="0">
                          <a:effectLst/>
                          <a:latin typeface="Calibri"/>
                        </a:rPr>
                        <a:t>Minimum Privacy</a:t>
                      </a:r>
                      <a:endParaRPr lang="en-US" dirty="0"/>
                    </a:p>
                  </a:txBody>
                  <a:tcPr anchor="ctr"/>
                </a:tc>
                <a:tc>
                  <a:txBody>
                    <a:bodyPr/>
                    <a:lstStyle/>
                    <a:p>
                      <a:pPr lvl="3">
                        <a:buNone/>
                      </a:pPr>
                      <a:r>
                        <a:rPr lang="en-US" sz="1800" b="0" i="0" u="none" strike="noStrike" noProof="0" dirty="0">
                          <a:effectLst/>
                          <a:latin typeface="Calibri"/>
                        </a:rPr>
                        <a:t>11.86</a:t>
                      </a:r>
                      <a:endParaRPr lang="en-US" dirty="0"/>
                    </a:p>
                  </a:txBody>
                  <a:tcPr anchor="ctr"/>
                </a:tc>
                <a:extLst>
                  <a:ext uri="{0D108BD9-81ED-4DB2-BD59-A6C34878D82A}">
                    <a16:rowId xmlns:a16="http://schemas.microsoft.com/office/drawing/2014/main" val="2242820578"/>
                  </a:ext>
                </a:extLst>
              </a:tr>
              <a:tr h="514852">
                <a:tc>
                  <a:txBody>
                    <a:bodyPr/>
                    <a:lstStyle/>
                    <a:p>
                      <a:pPr lvl="1" fontAlgn="ctr"/>
                      <a:r>
                        <a:rPr lang="en-US" dirty="0">
                          <a:effectLst/>
                        </a:rPr>
                        <a:t>Good Wood</a:t>
                      </a:r>
                    </a:p>
                  </a:txBody>
                  <a:tcPr anchor="ctr"/>
                </a:tc>
                <a:tc>
                  <a:txBody>
                    <a:bodyPr/>
                    <a:lstStyle/>
                    <a:p>
                      <a:pPr lvl="3" fontAlgn="ctr"/>
                      <a:r>
                        <a:rPr lang="en-US" dirty="0">
                          <a:effectLst/>
                        </a:rPr>
                        <a:t>4.1</a:t>
                      </a:r>
                    </a:p>
                  </a:txBody>
                  <a:tcPr anchor="ctr"/>
                </a:tc>
                <a:extLst>
                  <a:ext uri="{0D108BD9-81ED-4DB2-BD59-A6C34878D82A}">
                    <a16:rowId xmlns:a16="http://schemas.microsoft.com/office/drawing/2014/main" val="3564083546"/>
                  </a:ext>
                </a:extLst>
              </a:tr>
              <a:tr h="514852">
                <a:tc>
                  <a:txBody>
                    <a:bodyPr/>
                    <a:lstStyle/>
                    <a:p>
                      <a:pPr lvl="1" fontAlgn="ctr"/>
                      <a:r>
                        <a:rPr lang="en-US" sz="1800" b="0" i="0" u="none" strike="noStrike" noProof="0" dirty="0">
                          <a:effectLst/>
                          <a:latin typeface="Calibri"/>
                        </a:rPr>
                        <a:t>Minimum Wood/Wire</a:t>
                      </a:r>
                      <a:endParaRPr lang="en-US" dirty="0">
                        <a:effectLst/>
                      </a:endParaRPr>
                    </a:p>
                  </a:txBody>
                  <a:tcPr anchor="ctr"/>
                </a:tc>
                <a:tc>
                  <a:txBody>
                    <a:bodyPr/>
                    <a:lstStyle/>
                    <a:p>
                      <a:pPr lvl="3" fontAlgn="ctr"/>
                      <a:r>
                        <a:rPr lang="en-US" sz="1800" b="0" i="0" u="none" strike="noStrike" noProof="0" dirty="0">
                          <a:effectLst/>
                          <a:latin typeface="Calibri"/>
                        </a:rPr>
                        <a:t>0.41</a:t>
                      </a:r>
                      <a:endParaRPr lang="en-US" dirty="0">
                        <a:effectLst/>
                      </a:endParaRPr>
                    </a:p>
                  </a:txBody>
                  <a:tcPr anchor="ctr"/>
                </a:tc>
                <a:extLst>
                  <a:ext uri="{0D108BD9-81ED-4DB2-BD59-A6C34878D82A}">
                    <a16:rowId xmlns:a16="http://schemas.microsoft.com/office/drawing/2014/main" val="3366553729"/>
                  </a:ext>
                </a:extLst>
              </a:tr>
              <a:tr h="514852">
                <a:tc>
                  <a:txBody>
                    <a:bodyPr/>
                    <a:lstStyle/>
                    <a:p>
                      <a:pPr lvl="1" fontAlgn="ctr"/>
                      <a:r>
                        <a:rPr lang="en-US" sz="1800" b="0" i="0" u="none" strike="noStrike" noProof="0" dirty="0">
                          <a:effectLst/>
                          <a:latin typeface="Calibri"/>
                        </a:rPr>
                        <a:t>No Fence</a:t>
                      </a:r>
                      <a:endParaRPr lang="en-US" dirty="0">
                        <a:effectLst/>
                      </a:endParaRPr>
                    </a:p>
                  </a:txBody>
                  <a:tcPr anchor="ctr"/>
                </a:tc>
                <a:tc>
                  <a:txBody>
                    <a:bodyPr/>
                    <a:lstStyle/>
                    <a:p>
                      <a:pPr lvl="3">
                        <a:buNone/>
                      </a:pPr>
                      <a:r>
                        <a:rPr lang="en-US" sz="1800" b="0" i="0" u="none" strike="noStrike" noProof="0" dirty="0">
                          <a:effectLst/>
                          <a:latin typeface="Calibri"/>
                        </a:rPr>
                        <a:t>79.2</a:t>
                      </a:r>
                      <a:endParaRPr lang="en-US" dirty="0"/>
                    </a:p>
                  </a:txBody>
                  <a:tcPr anchor="ctr"/>
                </a:tc>
                <a:extLst>
                  <a:ext uri="{0D108BD9-81ED-4DB2-BD59-A6C34878D82A}">
                    <a16:rowId xmlns:a16="http://schemas.microsoft.com/office/drawing/2014/main" val="927948481"/>
                  </a:ext>
                </a:extLst>
              </a:tr>
            </a:tbl>
          </a:graphicData>
        </a:graphic>
      </p:graphicFrame>
    </p:spTree>
    <p:extLst>
      <p:ext uri="{BB962C8B-B14F-4D97-AF65-F5344CB8AC3E}">
        <p14:creationId xmlns:p14="http://schemas.microsoft.com/office/powerpoint/2010/main" val="921154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892A4-2AF3-9943-93DB-BE40C4B45AF8}"/>
              </a:ext>
            </a:extLst>
          </p:cNvPr>
          <p:cNvSpPr>
            <a:spLocks noGrp="1"/>
          </p:cNvSpPr>
          <p:nvPr>
            <p:ph type="title"/>
          </p:nvPr>
        </p:nvSpPr>
        <p:spPr>
          <a:xfrm>
            <a:off x="1046746" y="641850"/>
            <a:ext cx="3611880" cy="1535865"/>
          </a:xfrm>
        </p:spPr>
        <p:txBody>
          <a:bodyPr>
            <a:normAutofit/>
          </a:bodyPr>
          <a:lstStyle/>
          <a:p>
            <a:r>
              <a:rPr lang="en-US" sz="3600" b="1" i="1" dirty="0"/>
              <a:t>Fence </a:t>
            </a:r>
            <a:br>
              <a:rPr lang="en-US" sz="3600" b="1" i="1" dirty="0"/>
            </a:br>
            <a:r>
              <a:rPr lang="en-US" sz="3600" b="1" i="1" dirty="0"/>
              <a:t>	Quality</a:t>
            </a:r>
            <a:endParaRPr lang="en-US" sz="3600" b="1" i="1" dirty="0">
              <a:cs typeface="Calibri Light"/>
            </a:endParaRPr>
          </a:p>
        </p:txBody>
      </p:sp>
      <p:sp>
        <p:nvSpPr>
          <p:cNvPr id="3" name="Content Placeholder 2">
            <a:extLst>
              <a:ext uri="{FF2B5EF4-FFF2-40B4-BE49-F238E27FC236}">
                <a16:creationId xmlns:a16="http://schemas.microsoft.com/office/drawing/2014/main" id="{451460C8-576D-7646-A940-B963611E0278}"/>
              </a:ext>
            </a:extLst>
          </p:cNvPr>
          <p:cNvSpPr>
            <a:spLocks noGrp="1"/>
          </p:cNvSpPr>
          <p:nvPr>
            <p:ph idx="1"/>
          </p:nvPr>
        </p:nvSpPr>
        <p:spPr>
          <a:xfrm>
            <a:off x="5300640" y="641850"/>
            <a:ext cx="6053160" cy="1535865"/>
          </a:xfrm>
        </p:spPr>
        <p:txBody>
          <a:bodyPr anchor="ctr">
            <a:normAutofit/>
          </a:bodyPr>
          <a:lstStyle/>
          <a:p>
            <a:pPr marL="0" indent="0" algn="ctr">
              <a:buNone/>
            </a:pPr>
            <a:r>
              <a:rPr lang="en-US" sz="2400" dirty="0">
                <a:cs typeface="Calibri"/>
              </a:rPr>
              <a:t>Change in house value depending on the fence quality</a:t>
            </a:r>
          </a:p>
        </p:txBody>
      </p:sp>
      <p:graphicFrame>
        <p:nvGraphicFramePr>
          <p:cNvPr id="4" name="Table 3">
            <a:extLst>
              <a:ext uri="{FF2B5EF4-FFF2-40B4-BE49-F238E27FC236}">
                <a16:creationId xmlns:a16="http://schemas.microsoft.com/office/drawing/2014/main" id="{C55FB8F3-E2F2-478D-BCAD-E9BB7187B12F}"/>
              </a:ext>
            </a:extLst>
          </p:cNvPr>
          <p:cNvGraphicFramePr>
            <a:graphicFrameLocks noGrp="1"/>
          </p:cNvGraphicFramePr>
          <p:nvPr>
            <p:extLst>
              <p:ext uri="{D42A27DB-BD31-4B8C-83A1-F6EECF244321}">
                <p14:modId xmlns:p14="http://schemas.microsoft.com/office/powerpoint/2010/main" val="431333400"/>
              </p:ext>
            </p:extLst>
          </p:nvPr>
        </p:nvGraphicFramePr>
        <p:xfrm>
          <a:off x="576146" y="3280316"/>
          <a:ext cx="4950011" cy="1828800"/>
        </p:xfrm>
        <a:graphic>
          <a:graphicData uri="http://schemas.openxmlformats.org/drawingml/2006/table">
            <a:tbl>
              <a:tblPr firstRow="1" bandRow="1">
                <a:tableStyleId>{5C22544A-7EE6-4342-B048-85BDC9FD1C3A}</a:tableStyleId>
              </a:tblPr>
              <a:tblGrid>
                <a:gridCol w="2439135">
                  <a:extLst>
                    <a:ext uri="{9D8B030D-6E8A-4147-A177-3AD203B41FA5}">
                      <a16:colId xmlns:a16="http://schemas.microsoft.com/office/drawing/2014/main" val="3195454760"/>
                    </a:ext>
                  </a:extLst>
                </a:gridCol>
                <a:gridCol w="2510876">
                  <a:extLst>
                    <a:ext uri="{9D8B030D-6E8A-4147-A177-3AD203B41FA5}">
                      <a16:colId xmlns:a16="http://schemas.microsoft.com/office/drawing/2014/main" val="2522025459"/>
                    </a:ext>
                  </a:extLst>
                </a:gridCol>
              </a:tblGrid>
              <a:tr h="329592">
                <a:tc>
                  <a:txBody>
                    <a:bodyPr/>
                    <a:lstStyle/>
                    <a:p>
                      <a:pPr algn="ctr" fontAlgn="ctr"/>
                      <a:r>
                        <a:rPr lang="en-US" dirty="0">
                          <a:effectLst/>
                        </a:rPr>
                        <a:t>Fence Type</a:t>
                      </a:r>
                    </a:p>
                  </a:txBody>
                  <a:tcPr anchor="ctr"/>
                </a:tc>
                <a:tc>
                  <a:txBody>
                    <a:bodyPr/>
                    <a:lstStyle/>
                    <a:p>
                      <a:pPr algn="ctr" fontAlgn="ctr"/>
                      <a:r>
                        <a:rPr lang="en-US" dirty="0">
                          <a:effectLst/>
                        </a:rPr>
                        <a:t>Sale Price (avg, $)</a:t>
                      </a:r>
                    </a:p>
                  </a:txBody>
                  <a:tcPr anchor="ctr"/>
                </a:tc>
                <a:extLst>
                  <a:ext uri="{0D108BD9-81ED-4DB2-BD59-A6C34878D82A}">
                    <a16:rowId xmlns:a16="http://schemas.microsoft.com/office/drawing/2014/main" val="149873159"/>
                  </a:ext>
                </a:extLst>
              </a:tr>
              <a:tr h="354312">
                <a:tc>
                  <a:txBody>
                    <a:bodyPr/>
                    <a:lstStyle/>
                    <a:p>
                      <a:pPr fontAlgn="ctr"/>
                      <a:r>
                        <a:rPr lang="en-US" dirty="0">
                          <a:effectLst/>
                        </a:rPr>
                        <a:t>Minimum Wood/Wire</a:t>
                      </a:r>
                    </a:p>
                  </a:txBody>
                  <a:tcPr anchor="ctr"/>
                </a:tc>
                <a:tc>
                  <a:txBody>
                    <a:bodyPr/>
                    <a:lstStyle/>
                    <a:p>
                      <a:pPr fontAlgn="ctr"/>
                      <a:r>
                        <a:rPr lang="en-US" dirty="0">
                          <a:effectLst/>
                        </a:rPr>
                        <a:t>155,466.8</a:t>
                      </a:r>
                    </a:p>
                  </a:txBody>
                  <a:tcPr anchor="ctr"/>
                </a:tc>
                <a:extLst>
                  <a:ext uri="{0D108BD9-81ED-4DB2-BD59-A6C34878D82A}">
                    <a16:rowId xmlns:a16="http://schemas.microsoft.com/office/drawing/2014/main" val="2485298423"/>
                  </a:ext>
                </a:extLst>
              </a:tr>
              <a:tr h="329592">
                <a:tc>
                  <a:txBody>
                    <a:bodyPr/>
                    <a:lstStyle/>
                    <a:p>
                      <a:pPr fontAlgn="ctr"/>
                      <a:r>
                        <a:rPr lang="en-US" dirty="0">
                          <a:effectLst/>
                        </a:rPr>
                        <a:t>Good Wood</a:t>
                      </a:r>
                    </a:p>
                  </a:txBody>
                  <a:tcPr anchor="ctr"/>
                </a:tc>
                <a:tc>
                  <a:txBody>
                    <a:bodyPr/>
                    <a:lstStyle/>
                    <a:p>
                      <a:pPr fontAlgn="ctr"/>
                      <a:r>
                        <a:rPr lang="en-US" dirty="0">
                          <a:effectLst/>
                        </a:rPr>
                        <a:t>159,953.1</a:t>
                      </a:r>
                    </a:p>
                  </a:txBody>
                  <a:tcPr anchor="ctr"/>
                </a:tc>
                <a:extLst>
                  <a:ext uri="{0D108BD9-81ED-4DB2-BD59-A6C34878D82A}">
                    <a16:rowId xmlns:a16="http://schemas.microsoft.com/office/drawing/2014/main" val="3440642595"/>
                  </a:ext>
                </a:extLst>
              </a:tr>
              <a:tr h="329592">
                <a:tc>
                  <a:txBody>
                    <a:bodyPr/>
                    <a:lstStyle/>
                    <a:p>
                      <a:pPr fontAlgn="ctr"/>
                      <a:r>
                        <a:rPr lang="en-US" dirty="0">
                          <a:effectLst/>
                        </a:rPr>
                        <a:t>Minimum Privacy</a:t>
                      </a:r>
                    </a:p>
                  </a:txBody>
                  <a:tcPr anchor="ctr"/>
                </a:tc>
                <a:tc>
                  <a:txBody>
                    <a:bodyPr/>
                    <a:lstStyle/>
                    <a:p>
                      <a:pPr fontAlgn="ctr"/>
                      <a:r>
                        <a:rPr lang="en-US" dirty="0">
                          <a:effectLst/>
                        </a:rPr>
                        <a:t>160,036.6</a:t>
                      </a:r>
                    </a:p>
                  </a:txBody>
                  <a:tcPr anchor="ctr"/>
                </a:tc>
                <a:extLst>
                  <a:ext uri="{0D108BD9-81ED-4DB2-BD59-A6C34878D82A}">
                    <a16:rowId xmlns:a16="http://schemas.microsoft.com/office/drawing/2014/main" val="1605061129"/>
                  </a:ext>
                </a:extLst>
              </a:tr>
              <a:tr h="329592">
                <a:tc>
                  <a:txBody>
                    <a:bodyPr/>
                    <a:lstStyle/>
                    <a:p>
                      <a:pPr fontAlgn="ctr"/>
                      <a:r>
                        <a:rPr lang="en-US" dirty="0">
                          <a:effectLst/>
                        </a:rPr>
                        <a:t>Good Privacy</a:t>
                      </a:r>
                    </a:p>
                  </a:txBody>
                  <a:tcPr anchor="ctr"/>
                </a:tc>
                <a:tc>
                  <a:txBody>
                    <a:bodyPr/>
                    <a:lstStyle/>
                    <a:p>
                      <a:pPr fontAlgn="ctr"/>
                      <a:r>
                        <a:rPr lang="en-US" dirty="0">
                          <a:effectLst/>
                        </a:rPr>
                        <a:t>163,425.55</a:t>
                      </a:r>
                    </a:p>
                  </a:txBody>
                  <a:tcPr anchor="ctr"/>
                </a:tc>
                <a:extLst>
                  <a:ext uri="{0D108BD9-81ED-4DB2-BD59-A6C34878D82A}">
                    <a16:rowId xmlns:a16="http://schemas.microsoft.com/office/drawing/2014/main" val="2612925055"/>
                  </a:ext>
                </a:extLst>
              </a:tr>
            </a:tbl>
          </a:graphicData>
        </a:graphic>
      </p:graphicFrame>
      <p:pic>
        <p:nvPicPr>
          <p:cNvPr id="6" name="Picture 6" descr="Chart, bar chart&#10;&#10;Description automatically generated">
            <a:extLst>
              <a:ext uri="{FF2B5EF4-FFF2-40B4-BE49-F238E27FC236}">
                <a16:creationId xmlns:a16="http://schemas.microsoft.com/office/drawing/2014/main" id="{F231239A-82DC-426F-97EC-995FB712BE10}"/>
              </a:ext>
            </a:extLst>
          </p:cNvPr>
          <p:cNvPicPr>
            <a:picLocks noChangeAspect="1"/>
          </p:cNvPicPr>
          <p:nvPr/>
        </p:nvPicPr>
        <p:blipFill>
          <a:blip r:embed="rId2"/>
          <a:stretch>
            <a:fillRect/>
          </a:stretch>
        </p:blipFill>
        <p:spPr>
          <a:xfrm>
            <a:off x="5859320" y="2177715"/>
            <a:ext cx="5912004" cy="4254976"/>
          </a:xfrm>
          <a:prstGeom prst="rect">
            <a:avLst/>
          </a:prstGeom>
        </p:spPr>
      </p:pic>
    </p:spTree>
    <p:extLst>
      <p:ext uri="{BB962C8B-B14F-4D97-AF65-F5344CB8AC3E}">
        <p14:creationId xmlns:p14="http://schemas.microsoft.com/office/powerpoint/2010/main" val="2390396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7892A4-2AF3-9943-93DB-BE40C4B45AF8}"/>
              </a:ext>
            </a:extLst>
          </p:cNvPr>
          <p:cNvSpPr>
            <a:spLocks noGrp="1"/>
          </p:cNvSpPr>
          <p:nvPr>
            <p:ph type="title"/>
          </p:nvPr>
        </p:nvSpPr>
        <p:spPr>
          <a:xfrm>
            <a:off x="2197101" y="735283"/>
            <a:ext cx="4978399" cy="3165045"/>
          </a:xfrm>
        </p:spPr>
        <p:txBody>
          <a:bodyPr vert="horz" lIns="91440" tIns="45720" rIns="91440" bIns="45720" rtlCol="0" anchor="b">
            <a:normAutofit/>
          </a:bodyPr>
          <a:lstStyle/>
          <a:p>
            <a:r>
              <a:rPr lang="en-US" sz="5200" b="1" i="1" kern="1200" dirty="0">
                <a:solidFill>
                  <a:schemeClr val="tx1"/>
                </a:solidFill>
                <a:latin typeface="+mj-lt"/>
                <a:ea typeface="+mj-ea"/>
                <a:cs typeface="+mj-cs"/>
              </a:rPr>
              <a:t>Exploratory Data Analysis</a:t>
            </a:r>
            <a:endParaRPr lang="en-US" sz="5200" kern="1200" dirty="0">
              <a:solidFill>
                <a:schemeClr val="tx1"/>
              </a:solidFill>
              <a:latin typeface="+mj-lt"/>
              <a:ea typeface="+mj-ea"/>
              <a:cs typeface="+mj-cs"/>
            </a:endParaRPr>
          </a:p>
        </p:txBody>
      </p:sp>
      <p:pic>
        <p:nvPicPr>
          <p:cNvPr id="25" name="Graphic 24" descr="Statistics">
            <a:extLst>
              <a:ext uri="{FF2B5EF4-FFF2-40B4-BE49-F238E27FC236}">
                <a16:creationId xmlns:a16="http://schemas.microsoft.com/office/drawing/2014/main" id="{9766C45E-8917-4FF3-AAF8-73B6FCEB18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549" y="2776619"/>
            <a:ext cx="1289051" cy="1289051"/>
          </a:xfrm>
          <a:prstGeom prst="rect">
            <a:avLst/>
          </a:prstGeom>
        </p:spPr>
      </p:pic>
      <p:pic>
        <p:nvPicPr>
          <p:cNvPr id="27" name="Graphic 26" descr="Statistics">
            <a:extLst>
              <a:ext uri="{FF2B5EF4-FFF2-40B4-BE49-F238E27FC236}">
                <a16:creationId xmlns:a16="http://schemas.microsoft.com/office/drawing/2014/main" id="{F4F535DF-E58B-4640-8CC8-7B113BF2AE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Tree>
    <p:extLst>
      <p:ext uri="{BB962C8B-B14F-4D97-AF65-F5344CB8AC3E}">
        <p14:creationId xmlns:p14="http://schemas.microsoft.com/office/powerpoint/2010/main" val="22361627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892A4-2AF3-9943-93DB-BE40C4B45AF8}"/>
              </a:ext>
            </a:extLst>
          </p:cNvPr>
          <p:cNvSpPr>
            <a:spLocks noGrp="1"/>
          </p:cNvSpPr>
          <p:nvPr>
            <p:ph type="title"/>
          </p:nvPr>
        </p:nvSpPr>
        <p:spPr>
          <a:xfrm>
            <a:off x="1046746" y="641850"/>
            <a:ext cx="3611880" cy="1535865"/>
          </a:xfrm>
        </p:spPr>
        <p:txBody>
          <a:bodyPr>
            <a:normAutofit/>
          </a:bodyPr>
          <a:lstStyle/>
          <a:p>
            <a:r>
              <a:rPr lang="en-US" sz="3600" b="1" i="1" dirty="0"/>
              <a:t>Fence </a:t>
            </a:r>
            <a:br>
              <a:rPr lang="en-US" sz="3600" b="1" i="1" dirty="0"/>
            </a:br>
            <a:r>
              <a:rPr lang="en-US" sz="3600" b="1" i="1" dirty="0"/>
              <a:t>	Quality</a:t>
            </a:r>
            <a:endParaRPr lang="en-US" sz="3600" b="1" i="1" dirty="0">
              <a:cs typeface="Calibri Light"/>
            </a:endParaRPr>
          </a:p>
        </p:txBody>
      </p:sp>
      <p:sp>
        <p:nvSpPr>
          <p:cNvPr id="3" name="Content Placeholder 2">
            <a:extLst>
              <a:ext uri="{FF2B5EF4-FFF2-40B4-BE49-F238E27FC236}">
                <a16:creationId xmlns:a16="http://schemas.microsoft.com/office/drawing/2014/main" id="{451460C8-576D-7646-A940-B963611E0278}"/>
              </a:ext>
            </a:extLst>
          </p:cNvPr>
          <p:cNvSpPr>
            <a:spLocks noGrp="1"/>
          </p:cNvSpPr>
          <p:nvPr>
            <p:ph idx="1"/>
          </p:nvPr>
        </p:nvSpPr>
        <p:spPr>
          <a:xfrm>
            <a:off x="5300640" y="641850"/>
            <a:ext cx="6053160" cy="1535865"/>
          </a:xfrm>
        </p:spPr>
        <p:txBody>
          <a:bodyPr anchor="ctr">
            <a:normAutofit/>
          </a:bodyPr>
          <a:lstStyle/>
          <a:p>
            <a:pPr marL="0" indent="0" algn="ctr">
              <a:buNone/>
            </a:pPr>
            <a:r>
              <a:rPr lang="en-US" sz="3600" dirty="0">
                <a:cs typeface="Calibri"/>
              </a:rPr>
              <a:t>Findings</a:t>
            </a:r>
          </a:p>
        </p:txBody>
      </p:sp>
      <p:sp>
        <p:nvSpPr>
          <p:cNvPr id="5" name="Title 1">
            <a:extLst>
              <a:ext uri="{FF2B5EF4-FFF2-40B4-BE49-F238E27FC236}">
                <a16:creationId xmlns:a16="http://schemas.microsoft.com/office/drawing/2014/main" id="{D8DEC643-8F4B-498C-B585-2C79A228BE23}"/>
              </a:ext>
            </a:extLst>
          </p:cNvPr>
          <p:cNvSpPr txBox="1">
            <a:spLocks/>
          </p:cNvSpPr>
          <p:nvPr/>
        </p:nvSpPr>
        <p:spPr>
          <a:xfrm>
            <a:off x="685699" y="2528067"/>
            <a:ext cx="11029993" cy="3837872"/>
          </a:xfrm>
          <a:prstGeom prst="rect">
            <a:avLst/>
          </a:prstGeom>
        </p:spPr>
        <p:txBody>
          <a:bodyPr vert="horz" lIns="91440" tIns="45720" rIns="91440" bIns="45720" rtlCol="0" anchor="b">
            <a:normAutofit fontScale="60000" lnSpcReduction="20000"/>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285750" indent="-285750">
              <a:buFont typeface="Arial"/>
              <a:buChar char="•"/>
            </a:pPr>
            <a:r>
              <a:rPr lang="en-US" sz="3200" dirty="0">
                <a:ea typeface="+mj-lt"/>
                <a:cs typeface="+mj-lt"/>
              </a:rPr>
              <a:t>We are not able, given the data available, to determine how much value would be added to a house by installing a new fence. 80% of the houses in the dataset do not have fences.</a:t>
            </a:r>
            <a:endParaRPr lang="en-US" dirty="0"/>
          </a:p>
          <a:p>
            <a:pPr marL="285750" indent="-285750">
              <a:buFont typeface="Arial"/>
              <a:buChar char="•"/>
            </a:pPr>
            <a:r>
              <a:rPr lang="en-US" sz="3200" dirty="0">
                <a:ea typeface="+mj-lt"/>
                <a:cs typeface="+mj-lt"/>
              </a:rPr>
              <a:t>If we take a look at only those houses with a fence we can see a trend:</a:t>
            </a:r>
            <a:endParaRPr lang="en-US" dirty="0"/>
          </a:p>
          <a:p>
            <a:pPr marL="742950" lvl="1" indent="-285750">
              <a:buFont typeface="Arial"/>
              <a:buChar char="•"/>
            </a:pPr>
            <a:r>
              <a:rPr lang="en-US" sz="3200" dirty="0">
                <a:latin typeface="+mj-lt"/>
                <a:ea typeface="+mj-lt"/>
                <a:cs typeface="+mj-lt"/>
              </a:rPr>
              <a:t>Houses with Minimum Wood/Wire fences have the lowest values among houses with a fence.</a:t>
            </a:r>
            <a:endParaRPr lang="en-US" dirty="0"/>
          </a:p>
          <a:p>
            <a:pPr marL="742950" lvl="1" indent="-285750">
              <a:buFont typeface="Arial"/>
              <a:buChar char="•"/>
            </a:pPr>
            <a:r>
              <a:rPr lang="en-US" sz="3200" dirty="0">
                <a:latin typeface="+mj-lt"/>
                <a:ea typeface="+mj-lt"/>
                <a:cs typeface="+mj-lt"/>
              </a:rPr>
              <a:t>Replacing a Minimum Wood/Wire fence with a Good Wood or Minimum Privacy fence can yield almost a 3% increase in the value of the house.</a:t>
            </a:r>
            <a:endParaRPr lang="en-US" dirty="0"/>
          </a:p>
          <a:p>
            <a:pPr marL="742950" lvl="1" indent="-285750">
              <a:buFont typeface="Arial"/>
              <a:buChar char="•"/>
            </a:pPr>
            <a:r>
              <a:rPr lang="en-US" sz="3200" dirty="0">
                <a:latin typeface="+mj-lt"/>
                <a:ea typeface="+mj-lt"/>
                <a:cs typeface="+mj-lt"/>
              </a:rPr>
              <a:t>The best gains were observed when a Minimum Wood/Wire fence was replaced by a Good Privacy fence, a ~5% increase in the value of the house. For example, a house priced at $150,000.00 with a Minimum Wood/Wire fence, according to the data available, can increase its sale price to $157,500.00 by replacing the existing fence for a Good Privacy fence.</a:t>
            </a:r>
            <a:endParaRPr lang="en-US" dirty="0"/>
          </a:p>
          <a:p>
            <a:pPr marL="285750" indent="-285750">
              <a:buFont typeface="Arial"/>
              <a:buChar char="•"/>
            </a:pPr>
            <a:r>
              <a:rPr lang="en-US" sz="3200" dirty="0">
                <a:ea typeface="+mj-lt"/>
                <a:cs typeface="+mj-lt"/>
              </a:rPr>
              <a:t>It is clear from the data that most houses do not have a fence. Adding a fence to a house that does not have one is not recommended given the data available. However, it should be considered case by case. </a:t>
            </a:r>
            <a:endParaRPr lang="en-US">
              <a:cs typeface="Calibri Light" panose="020F0302020204030204"/>
            </a:endParaRPr>
          </a:p>
          <a:p>
            <a:pPr algn="ctr"/>
            <a:endParaRPr lang="en-US" sz="3200" dirty="0">
              <a:cs typeface="Calibri Light"/>
            </a:endParaRPr>
          </a:p>
        </p:txBody>
      </p:sp>
    </p:spTree>
    <p:extLst>
      <p:ext uri="{BB962C8B-B14F-4D97-AF65-F5344CB8AC3E}">
        <p14:creationId xmlns:p14="http://schemas.microsoft.com/office/powerpoint/2010/main" val="11706023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7892A4-2AF3-9943-93DB-BE40C4B45AF8}"/>
              </a:ext>
            </a:extLst>
          </p:cNvPr>
          <p:cNvSpPr>
            <a:spLocks noGrp="1"/>
          </p:cNvSpPr>
          <p:nvPr>
            <p:ph type="title"/>
          </p:nvPr>
        </p:nvSpPr>
        <p:spPr>
          <a:xfrm>
            <a:off x="2197101" y="735283"/>
            <a:ext cx="4978399" cy="3165045"/>
          </a:xfrm>
        </p:spPr>
        <p:txBody>
          <a:bodyPr vert="horz" lIns="91440" tIns="45720" rIns="91440" bIns="45720" rtlCol="0" anchor="b">
            <a:normAutofit/>
          </a:bodyPr>
          <a:lstStyle/>
          <a:p>
            <a:r>
              <a:rPr lang="en-US" sz="5400" b="1" i="1" dirty="0"/>
              <a:t>Exterior</a:t>
            </a:r>
            <a:br>
              <a:rPr lang="en-US" sz="5400" b="1" i="1" dirty="0"/>
            </a:br>
            <a:r>
              <a:rPr lang="en-US" sz="5400" b="1" i="1" dirty="0"/>
              <a:t>	   and</a:t>
            </a:r>
            <a:br>
              <a:rPr lang="en-US" sz="5400" b="1" i="1" dirty="0"/>
            </a:br>
            <a:r>
              <a:rPr lang="en-US" sz="5400" b="1" i="1" dirty="0"/>
              <a:t>   Garage</a:t>
            </a:r>
            <a:endParaRPr lang="en-US" sz="5200" kern="1200" dirty="0">
              <a:solidFill>
                <a:schemeClr val="tx1"/>
              </a:solidFill>
              <a:latin typeface="+mj-lt"/>
              <a:ea typeface="+mj-ea"/>
              <a:cs typeface="+mj-cs"/>
            </a:endParaRPr>
          </a:p>
        </p:txBody>
      </p:sp>
      <p:pic>
        <p:nvPicPr>
          <p:cNvPr id="25" name="Graphic 24" descr="Statistics">
            <a:extLst>
              <a:ext uri="{FF2B5EF4-FFF2-40B4-BE49-F238E27FC236}">
                <a16:creationId xmlns:a16="http://schemas.microsoft.com/office/drawing/2014/main" id="{9766C45E-8917-4FF3-AAF8-73B6FCEB18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549" y="2776619"/>
            <a:ext cx="1289051" cy="1289051"/>
          </a:xfrm>
          <a:prstGeom prst="rect">
            <a:avLst/>
          </a:prstGeom>
        </p:spPr>
      </p:pic>
      <p:pic>
        <p:nvPicPr>
          <p:cNvPr id="27" name="Graphic 26" descr="Statistics">
            <a:extLst>
              <a:ext uri="{FF2B5EF4-FFF2-40B4-BE49-F238E27FC236}">
                <a16:creationId xmlns:a16="http://schemas.microsoft.com/office/drawing/2014/main" id="{F4F535DF-E58B-4640-8CC8-7B113BF2AE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Tree>
    <p:extLst>
      <p:ext uri="{BB962C8B-B14F-4D97-AF65-F5344CB8AC3E}">
        <p14:creationId xmlns:p14="http://schemas.microsoft.com/office/powerpoint/2010/main" val="20588331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D771A-6751-D840-820C-E3D0E96D8FD7}"/>
              </a:ext>
            </a:extLst>
          </p:cNvPr>
          <p:cNvSpPr>
            <a:spLocks noGrp="1"/>
          </p:cNvSpPr>
          <p:nvPr>
            <p:ph type="ctrTitle"/>
          </p:nvPr>
        </p:nvSpPr>
        <p:spPr>
          <a:xfrm>
            <a:off x="1524000" y="610408"/>
            <a:ext cx="1512277" cy="369332"/>
          </a:xfrm>
        </p:spPr>
        <p:txBody>
          <a:bodyPr>
            <a:normAutofit fontScale="90000"/>
          </a:bodyPr>
          <a:lstStyle/>
          <a:p>
            <a:pPr algn="l"/>
            <a:br>
              <a:rPr lang="en-US" sz="2400" b="1" i="1" dirty="0"/>
            </a:br>
            <a:br>
              <a:rPr lang="en-US" sz="2400" b="1" i="1" dirty="0"/>
            </a:br>
            <a:endParaRPr lang="en-US" sz="3100" b="1" i="1" dirty="0"/>
          </a:p>
        </p:txBody>
      </p:sp>
      <p:sp>
        <p:nvSpPr>
          <p:cNvPr id="6" name="TextBox 5">
            <a:extLst>
              <a:ext uri="{FF2B5EF4-FFF2-40B4-BE49-F238E27FC236}">
                <a16:creationId xmlns:a16="http://schemas.microsoft.com/office/drawing/2014/main" id="{0D77AA56-7A2A-B342-99B6-74673D20C706}"/>
              </a:ext>
            </a:extLst>
          </p:cNvPr>
          <p:cNvSpPr txBox="1"/>
          <p:nvPr/>
        </p:nvSpPr>
        <p:spPr>
          <a:xfrm>
            <a:off x="3927231" y="480646"/>
            <a:ext cx="7252634"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t>Exterior In Mason Veneer Type and Mason Veneer Area (</a:t>
            </a:r>
            <a:r>
              <a:rPr lang="en-US" sz="1400" dirty="0" err="1"/>
              <a:t>MasVnrType</a:t>
            </a:r>
            <a:r>
              <a:rPr lang="en-US" sz="1400" dirty="0"/>
              <a:t> and </a:t>
            </a:r>
            <a:r>
              <a:rPr lang="en-US" sz="1400" dirty="0" err="1"/>
              <a:t>MasVnrArea</a:t>
            </a:r>
            <a:r>
              <a:rPr lang="en-US" sz="1400" dirty="0"/>
              <a:t>) the majority of the data appears as None, therefore doesn’t carry much significance.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1st and Exterior2nd show similar yield when the typos in Exterior2nd are fixes. Typos were: ‘Wd </a:t>
            </a:r>
            <a:r>
              <a:rPr lang="en-US" sz="1400" dirty="0" err="1"/>
              <a:t>Shng</a:t>
            </a:r>
            <a:r>
              <a:rPr lang="en-US" sz="1400" dirty="0"/>
              <a:t>’ : ‘</a:t>
            </a:r>
            <a:r>
              <a:rPr lang="en-US" sz="1400" dirty="0" err="1"/>
              <a:t>WdShng</a:t>
            </a:r>
            <a:r>
              <a:rPr lang="en-US" sz="1400" dirty="0"/>
              <a:t>’,  ‘</a:t>
            </a:r>
            <a:r>
              <a:rPr lang="en-US" sz="1400" dirty="0" err="1"/>
              <a:t>CmentBD</a:t>
            </a:r>
            <a:r>
              <a:rPr lang="en-US" sz="1400" dirty="0"/>
              <a:t>’ : ‘</a:t>
            </a:r>
            <a:r>
              <a:rPr lang="en-US" sz="1400" dirty="0" err="1"/>
              <a:t>CemntBD</a:t>
            </a:r>
            <a:r>
              <a:rPr lang="en-US" sz="1400" dirty="0"/>
              <a:t>’,  ‘</a:t>
            </a:r>
            <a:r>
              <a:rPr lang="en-US" sz="1400" dirty="0" err="1"/>
              <a:t>Brk</a:t>
            </a:r>
            <a:r>
              <a:rPr lang="en-US" sz="1400" dirty="0"/>
              <a:t> </a:t>
            </a:r>
            <a:r>
              <a:rPr lang="en-US" sz="1400" dirty="0" err="1"/>
              <a:t>Cmn</a:t>
            </a:r>
            <a:r>
              <a:rPr lang="en-US" sz="1400" dirty="0"/>
              <a:t>’ : ’</a:t>
            </a:r>
            <a:r>
              <a:rPr lang="en-US" sz="1400" dirty="0" err="1"/>
              <a:t>Brk</a:t>
            </a:r>
            <a:r>
              <a:rPr lang="en-US" sz="1400" dirty="0"/>
              <a:t> Comm’</a:t>
            </a:r>
          </a:p>
        </p:txBody>
      </p:sp>
      <p:sp>
        <p:nvSpPr>
          <p:cNvPr id="8" name="Rectangle 7">
            <a:extLst>
              <a:ext uri="{FF2B5EF4-FFF2-40B4-BE49-F238E27FC236}">
                <a16:creationId xmlns:a16="http://schemas.microsoft.com/office/drawing/2014/main" id="{A72D57E7-09AC-B24A-9BEA-6E3872B52FCA}"/>
              </a:ext>
            </a:extLst>
          </p:cNvPr>
          <p:cNvSpPr/>
          <p:nvPr/>
        </p:nvSpPr>
        <p:spPr>
          <a:xfrm>
            <a:off x="1186518" y="552792"/>
            <a:ext cx="1604285" cy="615553"/>
          </a:xfrm>
          <a:prstGeom prst="rect">
            <a:avLst/>
          </a:prstGeom>
        </p:spPr>
        <p:txBody>
          <a:bodyPr wrap="none">
            <a:spAutoFit/>
          </a:bodyPr>
          <a:lstStyle/>
          <a:p>
            <a:r>
              <a:rPr lang="en-US" sz="3400" b="1" i="1" dirty="0"/>
              <a:t>Exterior</a:t>
            </a:r>
            <a:endParaRPr lang="en-US" sz="3400" dirty="0"/>
          </a:p>
        </p:txBody>
      </p:sp>
      <p:pic>
        <p:nvPicPr>
          <p:cNvPr id="3" name="Picture 2">
            <a:extLst>
              <a:ext uri="{FF2B5EF4-FFF2-40B4-BE49-F238E27FC236}">
                <a16:creationId xmlns:a16="http://schemas.microsoft.com/office/drawing/2014/main" id="{7CBD3EB5-CFAA-EC42-A845-0819E4DA20F4}"/>
              </a:ext>
            </a:extLst>
          </p:cNvPr>
          <p:cNvPicPr>
            <a:picLocks noChangeAspect="1"/>
          </p:cNvPicPr>
          <p:nvPr/>
        </p:nvPicPr>
        <p:blipFill>
          <a:blip r:embed="rId2"/>
          <a:stretch>
            <a:fillRect/>
          </a:stretch>
        </p:blipFill>
        <p:spPr>
          <a:xfrm>
            <a:off x="908162" y="2330174"/>
            <a:ext cx="4533900" cy="2489200"/>
          </a:xfrm>
          <a:prstGeom prst="rect">
            <a:avLst/>
          </a:prstGeom>
        </p:spPr>
      </p:pic>
      <p:pic>
        <p:nvPicPr>
          <p:cNvPr id="7" name="Picture 6">
            <a:extLst>
              <a:ext uri="{FF2B5EF4-FFF2-40B4-BE49-F238E27FC236}">
                <a16:creationId xmlns:a16="http://schemas.microsoft.com/office/drawing/2014/main" id="{3F0B96B6-C5D4-1341-B143-4B40D712D557}"/>
              </a:ext>
            </a:extLst>
          </p:cNvPr>
          <p:cNvPicPr>
            <a:picLocks noChangeAspect="1"/>
          </p:cNvPicPr>
          <p:nvPr/>
        </p:nvPicPr>
        <p:blipFill>
          <a:blip r:embed="rId3"/>
          <a:stretch>
            <a:fillRect/>
          </a:stretch>
        </p:blipFill>
        <p:spPr>
          <a:xfrm>
            <a:off x="5738191" y="1815548"/>
            <a:ext cx="5441674" cy="4154858"/>
          </a:xfrm>
          <a:prstGeom prst="rect">
            <a:avLst/>
          </a:prstGeom>
        </p:spPr>
      </p:pic>
      <p:sp>
        <p:nvSpPr>
          <p:cNvPr id="4" name="TextBox 3">
            <a:extLst>
              <a:ext uri="{FF2B5EF4-FFF2-40B4-BE49-F238E27FC236}">
                <a16:creationId xmlns:a16="http://schemas.microsoft.com/office/drawing/2014/main" id="{19D8F523-2CC1-214F-81ED-5463913AC232}"/>
              </a:ext>
            </a:extLst>
          </p:cNvPr>
          <p:cNvSpPr txBox="1"/>
          <p:nvPr/>
        </p:nvSpPr>
        <p:spPr>
          <a:xfrm>
            <a:off x="7841974" y="5970406"/>
            <a:ext cx="1203599" cy="307777"/>
          </a:xfrm>
          <a:prstGeom prst="rect">
            <a:avLst/>
          </a:prstGeom>
          <a:noFill/>
        </p:spPr>
        <p:txBody>
          <a:bodyPr wrap="none" rtlCol="0">
            <a:spAutoFit/>
          </a:bodyPr>
          <a:lstStyle/>
          <a:p>
            <a:r>
              <a:rPr lang="en-US" sz="1400" dirty="0" err="1"/>
              <a:t>SalePrice</a:t>
            </a:r>
            <a:r>
              <a:rPr lang="en-US" sz="1400" dirty="0"/>
              <a:t>(avg)</a:t>
            </a:r>
          </a:p>
        </p:txBody>
      </p:sp>
      <p:sp>
        <p:nvSpPr>
          <p:cNvPr id="5" name="TextBox 4">
            <a:extLst>
              <a:ext uri="{FF2B5EF4-FFF2-40B4-BE49-F238E27FC236}">
                <a16:creationId xmlns:a16="http://schemas.microsoft.com/office/drawing/2014/main" id="{1980D80A-B616-FC44-B2DB-50D673A31FAA}"/>
              </a:ext>
            </a:extLst>
          </p:cNvPr>
          <p:cNvSpPr txBox="1"/>
          <p:nvPr/>
        </p:nvSpPr>
        <p:spPr>
          <a:xfrm rot="16200000">
            <a:off x="5146746" y="3533600"/>
            <a:ext cx="1040440" cy="307777"/>
          </a:xfrm>
          <a:prstGeom prst="rect">
            <a:avLst/>
          </a:prstGeom>
          <a:noFill/>
        </p:spPr>
        <p:txBody>
          <a:bodyPr wrap="square" rtlCol="0">
            <a:spAutoFit/>
          </a:bodyPr>
          <a:lstStyle/>
          <a:p>
            <a:r>
              <a:rPr lang="en-US" sz="1400" dirty="0"/>
              <a:t>material</a:t>
            </a:r>
          </a:p>
        </p:txBody>
      </p:sp>
    </p:spTree>
    <p:extLst>
      <p:ext uri="{BB962C8B-B14F-4D97-AF65-F5344CB8AC3E}">
        <p14:creationId xmlns:p14="http://schemas.microsoft.com/office/powerpoint/2010/main" val="40643215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2180E-0D4A-6B46-9C2B-14510E710E18}"/>
              </a:ext>
            </a:extLst>
          </p:cNvPr>
          <p:cNvSpPr>
            <a:spLocks noGrp="1"/>
          </p:cNvSpPr>
          <p:nvPr>
            <p:ph type="title"/>
          </p:nvPr>
        </p:nvSpPr>
        <p:spPr>
          <a:xfrm>
            <a:off x="5967046" y="369221"/>
            <a:ext cx="5386754" cy="803188"/>
          </a:xfrm>
        </p:spPr>
        <p:txBody>
          <a:bodyPr>
            <a:normAutofit/>
          </a:bodyPr>
          <a:lstStyle/>
          <a:p>
            <a:r>
              <a:rPr lang="en-US" sz="1400" b="1" dirty="0"/>
              <a:t>We explored Exterior2nd feature deeper. The mean </a:t>
            </a:r>
            <a:r>
              <a:rPr lang="en-US" sz="1400" b="1" dirty="0" err="1"/>
              <a:t>SalePrice</a:t>
            </a:r>
            <a:r>
              <a:rPr lang="en-US" sz="1400" b="1" dirty="0"/>
              <a:t> per Exterior feature displayed on the left. The Percentage of Houses that have that Exterior material are on the right</a:t>
            </a:r>
          </a:p>
        </p:txBody>
      </p:sp>
      <p:sp>
        <p:nvSpPr>
          <p:cNvPr id="3" name="Content Placeholder 2">
            <a:extLst>
              <a:ext uri="{FF2B5EF4-FFF2-40B4-BE49-F238E27FC236}">
                <a16:creationId xmlns:a16="http://schemas.microsoft.com/office/drawing/2014/main" id="{8A9D0E27-4FDD-BD4B-B4B2-1946DEF0BBD0}"/>
              </a:ext>
            </a:extLst>
          </p:cNvPr>
          <p:cNvSpPr>
            <a:spLocks noGrp="1"/>
          </p:cNvSpPr>
          <p:nvPr>
            <p:ph idx="1"/>
          </p:nvPr>
        </p:nvSpPr>
        <p:spPr>
          <a:xfrm>
            <a:off x="838200" y="5387546"/>
            <a:ext cx="10515600" cy="803188"/>
          </a:xfrm>
        </p:spPr>
        <p:txBody>
          <a:bodyPr>
            <a:normAutofit fontScale="92500" lnSpcReduction="20000"/>
          </a:bodyPr>
          <a:lstStyle/>
          <a:p>
            <a:r>
              <a:rPr lang="en-US" sz="1400" dirty="0"/>
              <a:t>We grab 10 houses with Plywood Exterior and use our model to predict the prices for these houses. </a:t>
            </a:r>
          </a:p>
          <a:p>
            <a:r>
              <a:rPr lang="en-US" sz="1400" dirty="0"/>
              <a:t>Next, we predict the prices for these same houses if they had Vinyl Exterior instead of Plywood.</a:t>
            </a:r>
          </a:p>
          <a:p>
            <a:r>
              <a:rPr lang="en-US" sz="1400" dirty="0"/>
              <a:t>Our model yields: 0.9158010328166403</a:t>
            </a:r>
          </a:p>
        </p:txBody>
      </p:sp>
      <p:sp>
        <p:nvSpPr>
          <p:cNvPr id="5" name="TextBox 4">
            <a:extLst>
              <a:ext uri="{FF2B5EF4-FFF2-40B4-BE49-F238E27FC236}">
                <a16:creationId xmlns:a16="http://schemas.microsoft.com/office/drawing/2014/main" id="{B2A35D80-C0EC-3F49-933C-C638DDB13784}"/>
              </a:ext>
            </a:extLst>
          </p:cNvPr>
          <p:cNvSpPr txBox="1"/>
          <p:nvPr/>
        </p:nvSpPr>
        <p:spPr>
          <a:xfrm>
            <a:off x="1230922" y="374960"/>
            <a:ext cx="2063262" cy="646331"/>
          </a:xfrm>
          <a:prstGeom prst="rect">
            <a:avLst/>
          </a:prstGeom>
          <a:noFill/>
        </p:spPr>
        <p:txBody>
          <a:bodyPr wrap="square" rtlCol="0">
            <a:spAutoFit/>
          </a:bodyPr>
          <a:lstStyle/>
          <a:p>
            <a:r>
              <a:rPr lang="en-US" sz="3600" b="1" i="1" dirty="0"/>
              <a:t>Exterior</a:t>
            </a:r>
          </a:p>
        </p:txBody>
      </p:sp>
      <p:pic>
        <p:nvPicPr>
          <p:cNvPr id="6" name="Picture 5">
            <a:extLst>
              <a:ext uri="{FF2B5EF4-FFF2-40B4-BE49-F238E27FC236}">
                <a16:creationId xmlns:a16="http://schemas.microsoft.com/office/drawing/2014/main" id="{BED4CF7F-B692-0C48-A052-B2AF2F7E4235}"/>
              </a:ext>
            </a:extLst>
          </p:cNvPr>
          <p:cNvPicPr>
            <a:picLocks noChangeAspect="1"/>
          </p:cNvPicPr>
          <p:nvPr/>
        </p:nvPicPr>
        <p:blipFill>
          <a:blip r:embed="rId2"/>
          <a:stretch>
            <a:fillRect/>
          </a:stretch>
        </p:blipFill>
        <p:spPr>
          <a:xfrm>
            <a:off x="838200" y="1417983"/>
            <a:ext cx="10515600" cy="3697356"/>
          </a:xfrm>
          <a:prstGeom prst="rect">
            <a:avLst/>
          </a:prstGeom>
        </p:spPr>
      </p:pic>
    </p:spTree>
    <p:extLst>
      <p:ext uri="{BB962C8B-B14F-4D97-AF65-F5344CB8AC3E}">
        <p14:creationId xmlns:p14="http://schemas.microsoft.com/office/powerpoint/2010/main" val="10170967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92248-5945-DA4A-B0F6-1BFB1B93B634}"/>
              </a:ext>
            </a:extLst>
          </p:cNvPr>
          <p:cNvSpPr>
            <a:spLocks noGrp="1"/>
          </p:cNvSpPr>
          <p:nvPr>
            <p:ph type="title"/>
          </p:nvPr>
        </p:nvSpPr>
        <p:spPr>
          <a:xfrm>
            <a:off x="4513383" y="278296"/>
            <a:ext cx="6775939" cy="1079449"/>
          </a:xfrm>
        </p:spPr>
        <p:txBody>
          <a:bodyPr>
            <a:normAutofit/>
          </a:bodyPr>
          <a:lstStyle/>
          <a:p>
            <a:r>
              <a:rPr lang="en-US" sz="1400" dirty="0"/>
              <a:t>Compared Predicted Value of the houses with Plywood Exterior with Predicted Value of the same houses if they had Vinyl exterior. </a:t>
            </a:r>
            <a:br>
              <a:rPr lang="en-US" sz="1400" dirty="0"/>
            </a:br>
            <a:br>
              <a:rPr lang="en-US" sz="1400" dirty="0"/>
            </a:br>
            <a:r>
              <a:rPr lang="en-US" sz="1400" dirty="0"/>
              <a:t>Each house with Plywood exterior shows an increase in price if it had Vinyl exterior</a:t>
            </a:r>
          </a:p>
        </p:txBody>
      </p:sp>
      <p:graphicFrame>
        <p:nvGraphicFramePr>
          <p:cNvPr id="8" name="Content Placeholder 7">
            <a:extLst>
              <a:ext uri="{FF2B5EF4-FFF2-40B4-BE49-F238E27FC236}">
                <a16:creationId xmlns:a16="http://schemas.microsoft.com/office/drawing/2014/main" id="{8C66F39F-827D-694B-BFE0-D4111A0F0550}"/>
              </a:ext>
            </a:extLst>
          </p:cNvPr>
          <p:cNvGraphicFramePr>
            <a:graphicFrameLocks noGrp="1"/>
          </p:cNvGraphicFramePr>
          <p:nvPr>
            <p:ph idx="1"/>
            <p:extLst>
              <p:ext uri="{D42A27DB-BD31-4B8C-83A1-F6EECF244321}">
                <p14:modId xmlns:p14="http://schemas.microsoft.com/office/powerpoint/2010/main" val="33824016"/>
              </p:ext>
            </p:extLst>
          </p:nvPr>
        </p:nvGraphicFramePr>
        <p:xfrm>
          <a:off x="808382" y="1715549"/>
          <a:ext cx="4843068" cy="4407520"/>
        </p:xfrm>
        <a:graphic>
          <a:graphicData uri="http://schemas.openxmlformats.org/drawingml/2006/table">
            <a:tbl>
              <a:tblPr/>
              <a:tblGrid>
                <a:gridCol w="1210767">
                  <a:extLst>
                    <a:ext uri="{9D8B030D-6E8A-4147-A177-3AD203B41FA5}">
                      <a16:colId xmlns:a16="http://schemas.microsoft.com/office/drawing/2014/main" val="2737551324"/>
                    </a:ext>
                  </a:extLst>
                </a:gridCol>
                <a:gridCol w="1210767">
                  <a:extLst>
                    <a:ext uri="{9D8B030D-6E8A-4147-A177-3AD203B41FA5}">
                      <a16:colId xmlns:a16="http://schemas.microsoft.com/office/drawing/2014/main" val="589663733"/>
                    </a:ext>
                  </a:extLst>
                </a:gridCol>
                <a:gridCol w="1210767">
                  <a:extLst>
                    <a:ext uri="{9D8B030D-6E8A-4147-A177-3AD203B41FA5}">
                      <a16:colId xmlns:a16="http://schemas.microsoft.com/office/drawing/2014/main" val="529507136"/>
                    </a:ext>
                  </a:extLst>
                </a:gridCol>
                <a:gridCol w="1210767">
                  <a:extLst>
                    <a:ext uri="{9D8B030D-6E8A-4147-A177-3AD203B41FA5}">
                      <a16:colId xmlns:a16="http://schemas.microsoft.com/office/drawing/2014/main" val="3863850586"/>
                    </a:ext>
                  </a:extLst>
                </a:gridCol>
              </a:tblGrid>
              <a:tr h="656440">
                <a:tc>
                  <a:txBody>
                    <a:bodyPr/>
                    <a:lstStyle/>
                    <a:p>
                      <a:pPr algn="r" fontAlgn="ctr"/>
                      <a:endParaRPr lang="en-US" b="1" dirty="0">
                        <a:effectLst/>
                      </a:endParaRPr>
                    </a:p>
                  </a:txBody>
                  <a:tcPr anchor="ctr">
                    <a:lnL>
                      <a:noFill/>
                    </a:lnL>
                    <a:lnR>
                      <a:noFill/>
                    </a:lnR>
                    <a:lnT>
                      <a:noFill/>
                    </a:lnT>
                    <a:lnB>
                      <a:noFill/>
                    </a:lnB>
                    <a:solidFill>
                      <a:srgbClr val="FFFFFF"/>
                    </a:solidFill>
                  </a:tcPr>
                </a:tc>
                <a:tc>
                  <a:txBody>
                    <a:bodyPr/>
                    <a:lstStyle/>
                    <a:p>
                      <a:pPr algn="r" fontAlgn="ctr"/>
                      <a:r>
                        <a:rPr lang="en-US" b="1" dirty="0">
                          <a:effectLst/>
                        </a:rPr>
                        <a:t>Price by Plywood $</a:t>
                      </a:r>
                    </a:p>
                  </a:txBody>
                  <a:tcPr anchor="ctr">
                    <a:lnL>
                      <a:noFill/>
                    </a:lnL>
                    <a:lnR>
                      <a:noFill/>
                    </a:lnR>
                    <a:lnT>
                      <a:noFill/>
                    </a:lnT>
                    <a:lnB>
                      <a:noFill/>
                    </a:lnB>
                    <a:solidFill>
                      <a:srgbClr val="FFFFFF"/>
                    </a:solidFill>
                  </a:tcPr>
                </a:tc>
                <a:tc>
                  <a:txBody>
                    <a:bodyPr/>
                    <a:lstStyle/>
                    <a:p>
                      <a:pPr algn="r" fontAlgn="ctr"/>
                      <a:r>
                        <a:rPr lang="en-US" b="1" dirty="0">
                          <a:effectLst/>
                        </a:rPr>
                        <a:t>Price by Vinyl $</a:t>
                      </a:r>
                    </a:p>
                  </a:txBody>
                  <a:tcPr anchor="ctr">
                    <a:lnL>
                      <a:noFill/>
                    </a:lnL>
                    <a:lnR>
                      <a:noFill/>
                    </a:lnR>
                    <a:lnT>
                      <a:noFill/>
                    </a:lnT>
                    <a:lnB>
                      <a:noFill/>
                    </a:lnB>
                    <a:solidFill>
                      <a:srgbClr val="FFFFFF"/>
                    </a:solidFill>
                  </a:tcPr>
                </a:tc>
                <a:tc>
                  <a:txBody>
                    <a:bodyPr/>
                    <a:lstStyle/>
                    <a:p>
                      <a:pPr algn="r" fontAlgn="ctr"/>
                      <a:r>
                        <a:rPr lang="en-US" b="1" dirty="0">
                          <a:effectLst/>
                        </a:rPr>
                        <a:t>Difference</a:t>
                      </a:r>
                    </a:p>
                  </a:txBody>
                  <a:tcPr anchor="ctr">
                    <a:lnL>
                      <a:noFill/>
                    </a:lnL>
                    <a:lnR>
                      <a:noFill/>
                    </a:lnR>
                    <a:lnT>
                      <a:noFill/>
                    </a:lnT>
                    <a:lnB>
                      <a:noFill/>
                    </a:lnB>
                    <a:solidFill>
                      <a:srgbClr val="FFFFFF"/>
                    </a:solidFill>
                  </a:tcPr>
                </a:tc>
                <a:extLst>
                  <a:ext uri="{0D108BD9-81ED-4DB2-BD59-A6C34878D82A}">
                    <a16:rowId xmlns:a16="http://schemas.microsoft.com/office/drawing/2014/main" val="1625468820"/>
                  </a:ext>
                </a:extLst>
              </a:tr>
              <a:tr h="375108">
                <a:tc>
                  <a:txBody>
                    <a:bodyPr/>
                    <a:lstStyle/>
                    <a:p>
                      <a:pPr algn="r" fontAlgn="ctr"/>
                      <a:r>
                        <a:rPr lang="en-US">
                          <a:effectLst/>
                        </a:rPr>
                        <a:t>0</a:t>
                      </a:r>
                    </a:p>
                  </a:txBody>
                  <a:tcPr anchor="ctr">
                    <a:lnL>
                      <a:noFill/>
                    </a:lnL>
                    <a:lnR>
                      <a:noFill/>
                    </a:lnR>
                    <a:lnT>
                      <a:noFill/>
                    </a:lnT>
                    <a:lnB>
                      <a:noFill/>
                    </a:lnB>
                    <a:solidFill>
                      <a:srgbClr val="F5F5F5"/>
                    </a:solidFill>
                  </a:tcPr>
                </a:tc>
                <a:tc>
                  <a:txBody>
                    <a:bodyPr/>
                    <a:lstStyle/>
                    <a:p>
                      <a:pPr algn="r" fontAlgn="ctr"/>
                      <a:r>
                        <a:rPr lang="en-US">
                          <a:effectLst/>
                        </a:rPr>
                        <a:t>129287.19</a:t>
                      </a:r>
                    </a:p>
                  </a:txBody>
                  <a:tcPr anchor="ctr">
                    <a:lnL>
                      <a:noFill/>
                    </a:lnL>
                    <a:lnR>
                      <a:noFill/>
                    </a:lnR>
                    <a:lnT>
                      <a:noFill/>
                    </a:lnT>
                    <a:lnB>
                      <a:noFill/>
                    </a:lnB>
                    <a:solidFill>
                      <a:srgbClr val="F5F5F5"/>
                    </a:solidFill>
                  </a:tcPr>
                </a:tc>
                <a:tc>
                  <a:txBody>
                    <a:bodyPr/>
                    <a:lstStyle/>
                    <a:p>
                      <a:pPr algn="r" fontAlgn="ctr"/>
                      <a:r>
                        <a:rPr lang="en-US">
                          <a:effectLst/>
                        </a:rPr>
                        <a:t>134746.74</a:t>
                      </a:r>
                    </a:p>
                  </a:txBody>
                  <a:tcPr anchor="ctr">
                    <a:lnL>
                      <a:noFill/>
                    </a:lnL>
                    <a:lnR>
                      <a:noFill/>
                    </a:lnR>
                    <a:lnT>
                      <a:noFill/>
                    </a:lnT>
                    <a:lnB>
                      <a:noFill/>
                    </a:lnB>
                    <a:solidFill>
                      <a:srgbClr val="F5F5F5"/>
                    </a:solidFill>
                  </a:tcPr>
                </a:tc>
                <a:tc>
                  <a:txBody>
                    <a:bodyPr/>
                    <a:lstStyle/>
                    <a:p>
                      <a:pPr algn="r" fontAlgn="ctr"/>
                      <a:r>
                        <a:rPr lang="en-US">
                          <a:effectLst/>
                        </a:rPr>
                        <a:t>5459.55</a:t>
                      </a:r>
                    </a:p>
                  </a:txBody>
                  <a:tcPr anchor="ctr">
                    <a:lnL>
                      <a:noFill/>
                    </a:lnL>
                    <a:lnR>
                      <a:noFill/>
                    </a:lnR>
                    <a:lnT>
                      <a:noFill/>
                    </a:lnT>
                    <a:lnB>
                      <a:noFill/>
                    </a:lnB>
                    <a:solidFill>
                      <a:srgbClr val="F5F5F5"/>
                    </a:solidFill>
                  </a:tcPr>
                </a:tc>
                <a:extLst>
                  <a:ext uri="{0D108BD9-81ED-4DB2-BD59-A6C34878D82A}">
                    <a16:rowId xmlns:a16="http://schemas.microsoft.com/office/drawing/2014/main" val="2637139890"/>
                  </a:ext>
                </a:extLst>
              </a:tr>
              <a:tr h="375108">
                <a:tc>
                  <a:txBody>
                    <a:bodyPr/>
                    <a:lstStyle/>
                    <a:p>
                      <a:pPr algn="r" fontAlgn="ctr"/>
                      <a:r>
                        <a:rPr lang="en-US">
                          <a:effectLst/>
                        </a:rPr>
                        <a:t>1</a:t>
                      </a:r>
                    </a:p>
                  </a:txBody>
                  <a:tcPr anchor="ctr">
                    <a:lnL>
                      <a:noFill/>
                    </a:lnL>
                    <a:lnR>
                      <a:noFill/>
                    </a:lnR>
                    <a:lnT>
                      <a:noFill/>
                    </a:lnT>
                    <a:lnB>
                      <a:noFill/>
                    </a:lnB>
                    <a:solidFill>
                      <a:srgbClr val="FFFFFF"/>
                    </a:solidFill>
                  </a:tcPr>
                </a:tc>
                <a:tc>
                  <a:txBody>
                    <a:bodyPr/>
                    <a:lstStyle/>
                    <a:p>
                      <a:pPr algn="r" fontAlgn="ctr"/>
                      <a:r>
                        <a:rPr lang="en-US">
                          <a:effectLst/>
                        </a:rPr>
                        <a:t>156843.44</a:t>
                      </a:r>
                    </a:p>
                  </a:txBody>
                  <a:tcPr anchor="ctr">
                    <a:lnL>
                      <a:noFill/>
                    </a:lnL>
                    <a:lnR>
                      <a:noFill/>
                    </a:lnR>
                    <a:lnT>
                      <a:noFill/>
                    </a:lnT>
                    <a:lnB>
                      <a:noFill/>
                    </a:lnB>
                    <a:solidFill>
                      <a:srgbClr val="FFFFFF"/>
                    </a:solidFill>
                  </a:tcPr>
                </a:tc>
                <a:tc>
                  <a:txBody>
                    <a:bodyPr/>
                    <a:lstStyle/>
                    <a:p>
                      <a:pPr algn="r" fontAlgn="ctr"/>
                      <a:r>
                        <a:rPr lang="en-US" dirty="0">
                          <a:effectLst/>
                        </a:rPr>
                        <a:t>163466.64</a:t>
                      </a:r>
                    </a:p>
                  </a:txBody>
                  <a:tcPr anchor="ctr">
                    <a:lnL>
                      <a:noFill/>
                    </a:lnL>
                    <a:lnR>
                      <a:noFill/>
                    </a:lnR>
                    <a:lnT>
                      <a:noFill/>
                    </a:lnT>
                    <a:lnB>
                      <a:noFill/>
                    </a:lnB>
                    <a:solidFill>
                      <a:srgbClr val="FFFFFF"/>
                    </a:solidFill>
                  </a:tcPr>
                </a:tc>
                <a:tc>
                  <a:txBody>
                    <a:bodyPr/>
                    <a:lstStyle/>
                    <a:p>
                      <a:pPr algn="r" fontAlgn="ctr"/>
                      <a:r>
                        <a:rPr lang="en-US">
                          <a:effectLst/>
                        </a:rPr>
                        <a:t>6623.20</a:t>
                      </a:r>
                    </a:p>
                  </a:txBody>
                  <a:tcPr anchor="ctr">
                    <a:lnL>
                      <a:noFill/>
                    </a:lnL>
                    <a:lnR>
                      <a:noFill/>
                    </a:lnR>
                    <a:lnT>
                      <a:noFill/>
                    </a:lnT>
                    <a:lnB>
                      <a:noFill/>
                    </a:lnB>
                    <a:solidFill>
                      <a:srgbClr val="FFFFFF"/>
                    </a:solidFill>
                  </a:tcPr>
                </a:tc>
                <a:extLst>
                  <a:ext uri="{0D108BD9-81ED-4DB2-BD59-A6C34878D82A}">
                    <a16:rowId xmlns:a16="http://schemas.microsoft.com/office/drawing/2014/main" val="518364586"/>
                  </a:ext>
                </a:extLst>
              </a:tr>
              <a:tr h="375108">
                <a:tc>
                  <a:txBody>
                    <a:bodyPr/>
                    <a:lstStyle/>
                    <a:p>
                      <a:pPr algn="r" fontAlgn="ctr"/>
                      <a:r>
                        <a:rPr lang="en-US">
                          <a:effectLst/>
                        </a:rPr>
                        <a:t>2</a:t>
                      </a:r>
                    </a:p>
                  </a:txBody>
                  <a:tcPr anchor="ctr">
                    <a:lnL>
                      <a:noFill/>
                    </a:lnL>
                    <a:lnR>
                      <a:noFill/>
                    </a:lnR>
                    <a:lnT>
                      <a:noFill/>
                    </a:lnT>
                    <a:lnB>
                      <a:noFill/>
                    </a:lnB>
                    <a:solidFill>
                      <a:srgbClr val="F5F5F5"/>
                    </a:solidFill>
                  </a:tcPr>
                </a:tc>
                <a:tc>
                  <a:txBody>
                    <a:bodyPr/>
                    <a:lstStyle/>
                    <a:p>
                      <a:pPr algn="r" fontAlgn="ctr"/>
                      <a:r>
                        <a:rPr lang="en-US">
                          <a:effectLst/>
                        </a:rPr>
                        <a:t>219061.00</a:t>
                      </a:r>
                    </a:p>
                  </a:txBody>
                  <a:tcPr anchor="ctr">
                    <a:lnL>
                      <a:noFill/>
                    </a:lnL>
                    <a:lnR>
                      <a:noFill/>
                    </a:lnR>
                    <a:lnT>
                      <a:noFill/>
                    </a:lnT>
                    <a:lnB>
                      <a:noFill/>
                    </a:lnB>
                    <a:solidFill>
                      <a:srgbClr val="F5F5F5"/>
                    </a:solidFill>
                  </a:tcPr>
                </a:tc>
                <a:tc>
                  <a:txBody>
                    <a:bodyPr/>
                    <a:lstStyle/>
                    <a:p>
                      <a:pPr algn="r" fontAlgn="ctr"/>
                      <a:r>
                        <a:rPr lang="en-US" dirty="0">
                          <a:effectLst/>
                        </a:rPr>
                        <a:t>228311.53</a:t>
                      </a:r>
                    </a:p>
                  </a:txBody>
                  <a:tcPr anchor="ctr">
                    <a:lnL>
                      <a:noFill/>
                    </a:lnL>
                    <a:lnR>
                      <a:noFill/>
                    </a:lnR>
                    <a:lnT>
                      <a:noFill/>
                    </a:lnT>
                    <a:lnB>
                      <a:noFill/>
                    </a:lnB>
                    <a:solidFill>
                      <a:srgbClr val="F5F5F5"/>
                    </a:solidFill>
                  </a:tcPr>
                </a:tc>
                <a:tc>
                  <a:txBody>
                    <a:bodyPr/>
                    <a:lstStyle/>
                    <a:p>
                      <a:pPr algn="r" fontAlgn="ctr"/>
                      <a:r>
                        <a:rPr lang="en-US">
                          <a:effectLst/>
                        </a:rPr>
                        <a:t>9250.53</a:t>
                      </a:r>
                    </a:p>
                  </a:txBody>
                  <a:tcPr anchor="ctr">
                    <a:lnL>
                      <a:noFill/>
                    </a:lnL>
                    <a:lnR>
                      <a:noFill/>
                    </a:lnR>
                    <a:lnT>
                      <a:noFill/>
                    </a:lnT>
                    <a:lnB>
                      <a:noFill/>
                    </a:lnB>
                    <a:solidFill>
                      <a:srgbClr val="F5F5F5"/>
                    </a:solidFill>
                  </a:tcPr>
                </a:tc>
                <a:extLst>
                  <a:ext uri="{0D108BD9-81ED-4DB2-BD59-A6C34878D82A}">
                    <a16:rowId xmlns:a16="http://schemas.microsoft.com/office/drawing/2014/main" val="728225301"/>
                  </a:ext>
                </a:extLst>
              </a:tr>
              <a:tr h="375108">
                <a:tc>
                  <a:txBody>
                    <a:bodyPr/>
                    <a:lstStyle/>
                    <a:p>
                      <a:pPr algn="r" fontAlgn="ctr"/>
                      <a:r>
                        <a:rPr lang="en-US">
                          <a:effectLst/>
                        </a:rPr>
                        <a:t>3</a:t>
                      </a:r>
                    </a:p>
                  </a:txBody>
                  <a:tcPr anchor="ctr">
                    <a:lnL>
                      <a:noFill/>
                    </a:lnL>
                    <a:lnR>
                      <a:noFill/>
                    </a:lnR>
                    <a:lnT>
                      <a:noFill/>
                    </a:lnT>
                    <a:lnB>
                      <a:noFill/>
                    </a:lnB>
                    <a:solidFill>
                      <a:srgbClr val="FFFFFF"/>
                    </a:solidFill>
                  </a:tcPr>
                </a:tc>
                <a:tc>
                  <a:txBody>
                    <a:bodyPr/>
                    <a:lstStyle/>
                    <a:p>
                      <a:pPr algn="r" fontAlgn="ctr"/>
                      <a:r>
                        <a:rPr lang="en-US">
                          <a:effectLst/>
                        </a:rPr>
                        <a:t>188527.81</a:t>
                      </a:r>
                    </a:p>
                  </a:txBody>
                  <a:tcPr anchor="ctr">
                    <a:lnL>
                      <a:noFill/>
                    </a:lnL>
                    <a:lnR>
                      <a:noFill/>
                    </a:lnR>
                    <a:lnT>
                      <a:noFill/>
                    </a:lnT>
                    <a:lnB>
                      <a:noFill/>
                    </a:lnB>
                    <a:solidFill>
                      <a:srgbClr val="FFFFFF"/>
                    </a:solidFill>
                  </a:tcPr>
                </a:tc>
                <a:tc>
                  <a:txBody>
                    <a:bodyPr/>
                    <a:lstStyle/>
                    <a:p>
                      <a:pPr algn="r" fontAlgn="ctr"/>
                      <a:r>
                        <a:rPr lang="en-US">
                          <a:effectLst/>
                        </a:rPr>
                        <a:t>196488.98</a:t>
                      </a:r>
                    </a:p>
                  </a:txBody>
                  <a:tcPr anchor="ctr">
                    <a:lnL>
                      <a:noFill/>
                    </a:lnL>
                    <a:lnR>
                      <a:noFill/>
                    </a:lnR>
                    <a:lnT>
                      <a:noFill/>
                    </a:lnT>
                    <a:lnB>
                      <a:noFill/>
                    </a:lnB>
                    <a:solidFill>
                      <a:srgbClr val="FFFFFF"/>
                    </a:solidFill>
                  </a:tcPr>
                </a:tc>
                <a:tc>
                  <a:txBody>
                    <a:bodyPr/>
                    <a:lstStyle/>
                    <a:p>
                      <a:pPr algn="r" fontAlgn="ctr"/>
                      <a:r>
                        <a:rPr lang="en-US">
                          <a:effectLst/>
                        </a:rPr>
                        <a:t>7961.17</a:t>
                      </a:r>
                    </a:p>
                  </a:txBody>
                  <a:tcPr anchor="ctr">
                    <a:lnL>
                      <a:noFill/>
                    </a:lnL>
                    <a:lnR>
                      <a:noFill/>
                    </a:lnR>
                    <a:lnT>
                      <a:noFill/>
                    </a:lnT>
                    <a:lnB>
                      <a:noFill/>
                    </a:lnB>
                    <a:solidFill>
                      <a:srgbClr val="FFFFFF"/>
                    </a:solidFill>
                  </a:tcPr>
                </a:tc>
                <a:extLst>
                  <a:ext uri="{0D108BD9-81ED-4DB2-BD59-A6C34878D82A}">
                    <a16:rowId xmlns:a16="http://schemas.microsoft.com/office/drawing/2014/main" val="4166333763"/>
                  </a:ext>
                </a:extLst>
              </a:tr>
              <a:tr h="375108">
                <a:tc>
                  <a:txBody>
                    <a:bodyPr/>
                    <a:lstStyle/>
                    <a:p>
                      <a:pPr algn="r" fontAlgn="ctr"/>
                      <a:r>
                        <a:rPr lang="en-US">
                          <a:effectLst/>
                        </a:rPr>
                        <a:t>4</a:t>
                      </a:r>
                    </a:p>
                  </a:txBody>
                  <a:tcPr anchor="ctr">
                    <a:lnL>
                      <a:noFill/>
                    </a:lnL>
                    <a:lnR>
                      <a:noFill/>
                    </a:lnR>
                    <a:lnT>
                      <a:noFill/>
                    </a:lnT>
                    <a:lnB>
                      <a:noFill/>
                    </a:lnB>
                    <a:solidFill>
                      <a:srgbClr val="F5F5F5"/>
                    </a:solidFill>
                  </a:tcPr>
                </a:tc>
                <a:tc>
                  <a:txBody>
                    <a:bodyPr/>
                    <a:lstStyle/>
                    <a:p>
                      <a:pPr algn="r" fontAlgn="ctr"/>
                      <a:r>
                        <a:rPr lang="en-US" dirty="0">
                          <a:effectLst/>
                        </a:rPr>
                        <a:t>159762.70</a:t>
                      </a:r>
                    </a:p>
                  </a:txBody>
                  <a:tcPr anchor="ctr">
                    <a:lnL>
                      <a:noFill/>
                    </a:lnL>
                    <a:lnR>
                      <a:noFill/>
                    </a:lnR>
                    <a:lnT>
                      <a:noFill/>
                    </a:lnT>
                    <a:lnB>
                      <a:noFill/>
                    </a:lnB>
                    <a:solidFill>
                      <a:srgbClr val="F5F5F5"/>
                    </a:solidFill>
                  </a:tcPr>
                </a:tc>
                <a:tc>
                  <a:txBody>
                    <a:bodyPr/>
                    <a:lstStyle/>
                    <a:p>
                      <a:pPr algn="r" fontAlgn="ctr"/>
                      <a:r>
                        <a:rPr lang="en-US">
                          <a:effectLst/>
                        </a:rPr>
                        <a:t>166509.18</a:t>
                      </a:r>
                    </a:p>
                  </a:txBody>
                  <a:tcPr anchor="ctr">
                    <a:lnL>
                      <a:noFill/>
                    </a:lnL>
                    <a:lnR>
                      <a:noFill/>
                    </a:lnR>
                    <a:lnT>
                      <a:noFill/>
                    </a:lnT>
                    <a:lnB>
                      <a:noFill/>
                    </a:lnB>
                    <a:solidFill>
                      <a:srgbClr val="F5F5F5"/>
                    </a:solidFill>
                  </a:tcPr>
                </a:tc>
                <a:tc>
                  <a:txBody>
                    <a:bodyPr/>
                    <a:lstStyle/>
                    <a:p>
                      <a:pPr algn="r" fontAlgn="ctr"/>
                      <a:r>
                        <a:rPr lang="en-US">
                          <a:effectLst/>
                        </a:rPr>
                        <a:t>6746.48</a:t>
                      </a:r>
                    </a:p>
                  </a:txBody>
                  <a:tcPr anchor="ctr">
                    <a:lnL>
                      <a:noFill/>
                    </a:lnL>
                    <a:lnR>
                      <a:noFill/>
                    </a:lnR>
                    <a:lnT>
                      <a:noFill/>
                    </a:lnT>
                    <a:lnB>
                      <a:noFill/>
                    </a:lnB>
                    <a:solidFill>
                      <a:srgbClr val="F5F5F5"/>
                    </a:solidFill>
                  </a:tcPr>
                </a:tc>
                <a:extLst>
                  <a:ext uri="{0D108BD9-81ED-4DB2-BD59-A6C34878D82A}">
                    <a16:rowId xmlns:a16="http://schemas.microsoft.com/office/drawing/2014/main" val="4158126302"/>
                  </a:ext>
                </a:extLst>
              </a:tr>
              <a:tr h="375108">
                <a:tc>
                  <a:txBody>
                    <a:bodyPr/>
                    <a:lstStyle/>
                    <a:p>
                      <a:pPr algn="r" fontAlgn="ctr"/>
                      <a:r>
                        <a:rPr lang="en-US">
                          <a:effectLst/>
                        </a:rPr>
                        <a:t>5</a:t>
                      </a:r>
                    </a:p>
                  </a:txBody>
                  <a:tcPr anchor="ctr">
                    <a:lnL>
                      <a:noFill/>
                    </a:lnL>
                    <a:lnR>
                      <a:noFill/>
                    </a:lnR>
                    <a:lnT>
                      <a:noFill/>
                    </a:lnT>
                    <a:lnB>
                      <a:noFill/>
                    </a:lnB>
                    <a:solidFill>
                      <a:srgbClr val="FFFFFF"/>
                    </a:solidFill>
                  </a:tcPr>
                </a:tc>
                <a:tc>
                  <a:txBody>
                    <a:bodyPr/>
                    <a:lstStyle/>
                    <a:p>
                      <a:pPr algn="r" fontAlgn="ctr"/>
                      <a:r>
                        <a:rPr lang="en-US">
                          <a:effectLst/>
                        </a:rPr>
                        <a:t>149058.09</a:t>
                      </a:r>
                    </a:p>
                  </a:txBody>
                  <a:tcPr anchor="ctr">
                    <a:lnL>
                      <a:noFill/>
                    </a:lnL>
                    <a:lnR>
                      <a:noFill/>
                    </a:lnR>
                    <a:lnT>
                      <a:noFill/>
                    </a:lnT>
                    <a:lnB>
                      <a:noFill/>
                    </a:lnB>
                    <a:solidFill>
                      <a:srgbClr val="FFFFFF"/>
                    </a:solidFill>
                  </a:tcPr>
                </a:tc>
                <a:tc>
                  <a:txBody>
                    <a:bodyPr/>
                    <a:lstStyle/>
                    <a:p>
                      <a:pPr algn="r" fontAlgn="ctr"/>
                      <a:r>
                        <a:rPr lang="en-US" dirty="0">
                          <a:effectLst/>
                        </a:rPr>
                        <a:t>155352.53</a:t>
                      </a:r>
                    </a:p>
                  </a:txBody>
                  <a:tcPr anchor="ctr">
                    <a:lnL>
                      <a:noFill/>
                    </a:lnL>
                    <a:lnR>
                      <a:noFill/>
                    </a:lnR>
                    <a:lnT>
                      <a:noFill/>
                    </a:lnT>
                    <a:lnB>
                      <a:noFill/>
                    </a:lnB>
                    <a:solidFill>
                      <a:srgbClr val="FFFFFF"/>
                    </a:solidFill>
                  </a:tcPr>
                </a:tc>
                <a:tc>
                  <a:txBody>
                    <a:bodyPr/>
                    <a:lstStyle/>
                    <a:p>
                      <a:pPr algn="r" fontAlgn="ctr"/>
                      <a:r>
                        <a:rPr lang="en-US">
                          <a:effectLst/>
                        </a:rPr>
                        <a:t>6294.44</a:t>
                      </a:r>
                    </a:p>
                  </a:txBody>
                  <a:tcPr anchor="ctr">
                    <a:lnL>
                      <a:noFill/>
                    </a:lnL>
                    <a:lnR>
                      <a:noFill/>
                    </a:lnR>
                    <a:lnT>
                      <a:noFill/>
                    </a:lnT>
                    <a:lnB>
                      <a:noFill/>
                    </a:lnB>
                    <a:solidFill>
                      <a:srgbClr val="FFFFFF"/>
                    </a:solidFill>
                  </a:tcPr>
                </a:tc>
                <a:extLst>
                  <a:ext uri="{0D108BD9-81ED-4DB2-BD59-A6C34878D82A}">
                    <a16:rowId xmlns:a16="http://schemas.microsoft.com/office/drawing/2014/main" val="2402383876"/>
                  </a:ext>
                </a:extLst>
              </a:tr>
              <a:tr h="375108">
                <a:tc>
                  <a:txBody>
                    <a:bodyPr/>
                    <a:lstStyle/>
                    <a:p>
                      <a:pPr algn="r" fontAlgn="ctr"/>
                      <a:r>
                        <a:rPr lang="en-US">
                          <a:effectLst/>
                        </a:rPr>
                        <a:t>6</a:t>
                      </a:r>
                    </a:p>
                  </a:txBody>
                  <a:tcPr anchor="ctr">
                    <a:lnL>
                      <a:noFill/>
                    </a:lnL>
                    <a:lnR>
                      <a:noFill/>
                    </a:lnR>
                    <a:lnT>
                      <a:noFill/>
                    </a:lnT>
                    <a:lnB>
                      <a:noFill/>
                    </a:lnB>
                    <a:solidFill>
                      <a:srgbClr val="F5F5F5"/>
                    </a:solidFill>
                  </a:tcPr>
                </a:tc>
                <a:tc>
                  <a:txBody>
                    <a:bodyPr/>
                    <a:lstStyle/>
                    <a:p>
                      <a:pPr algn="r" fontAlgn="ctr"/>
                      <a:r>
                        <a:rPr lang="en-US">
                          <a:effectLst/>
                        </a:rPr>
                        <a:t>181585.60</a:t>
                      </a:r>
                    </a:p>
                  </a:txBody>
                  <a:tcPr anchor="ctr">
                    <a:lnL>
                      <a:noFill/>
                    </a:lnL>
                    <a:lnR>
                      <a:noFill/>
                    </a:lnR>
                    <a:lnT>
                      <a:noFill/>
                    </a:lnT>
                    <a:lnB>
                      <a:noFill/>
                    </a:lnB>
                    <a:solidFill>
                      <a:srgbClr val="F5F5F5"/>
                    </a:solidFill>
                  </a:tcPr>
                </a:tc>
                <a:tc>
                  <a:txBody>
                    <a:bodyPr/>
                    <a:lstStyle/>
                    <a:p>
                      <a:pPr algn="r" fontAlgn="ctr"/>
                      <a:r>
                        <a:rPr lang="en-US">
                          <a:effectLst/>
                        </a:rPr>
                        <a:t>189253.61</a:t>
                      </a:r>
                    </a:p>
                  </a:txBody>
                  <a:tcPr anchor="ctr">
                    <a:lnL>
                      <a:noFill/>
                    </a:lnL>
                    <a:lnR>
                      <a:noFill/>
                    </a:lnR>
                    <a:lnT>
                      <a:noFill/>
                    </a:lnT>
                    <a:lnB>
                      <a:noFill/>
                    </a:lnB>
                    <a:solidFill>
                      <a:srgbClr val="F5F5F5"/>
                    </a:solidFill>
                  </a:tcPr>
                </a:tc>
                <a:tc>
                  <a:txBody>
                    <a:bodyPr/>
                    <a:lstStyle/>
                    <a:p>
                      <a:pPr algn="r" fontAlgn="ctr"/>
                      <a:r>
                        <a:rPr lang="en-US">
                          <a:effectLst/>
                        </a:rPr>
                        <a:t>7668.01</a:t>
                      </a:r>
                    </a:p>
                  </a:txBody>
                  <a:tcPr anchor="ctr">
                    <a:lnL>
                      <a:noFill/>
                    </a:lnL>
                    <a:lnR>
                      <a:noFill/>
                    </a:lnR>
                    <a:lnT>
                      <a:noFill/>
                    </a:lnT>
                    <a:lnB>
                      <a:noFill/>
                    </a:lnB>
                    <a:solidFill>
                      <a:srgbClr val="F5F5F5"/>
                    </a:solidFill>
                  </a:tcPr>
                </a:tc>
                <a:extLst>
                  <a:ext uri="{0D108BD9-81ED-4DB2-BD59-A6C34878D82A}">
                    <a16:rowId xmlns:a16="http://schemas.microsoft.com/office/drawing/2014/main" val="358679835"/>
                  </a:ext>
                </a:extLst>
              </a:tr>
              <a:tr h="375108">
                <a:tc>
                  <a:txBody>
                    <a:bodyPr/>
                    <a:lstStyle/>
                    <a:p>
                      <a:pPr algn="r" fontAlgn="ctr"/>
                      <a:r>
                        <a:rPr lang="en-US">
                          <a:effectLst/>
                        </a:rPr>
                        <a:t>7</a:t>
                      </a:r>
                    </a:p>
                  </a:txBody>
                  <a:tcPr anchor="ctr">
                    <a:lnL>
                      <a:noFill/>
                    </a:lnL>
                    <a:lnR>
                      <a:noFill/>
                    </a:lnR>
                    <a:lnT>
                      <a:noFill/>
                    </a:lnT>
                    <a:lnB>
                      <a:noFill/>
                    </a:lnB>
                    <a:solidFill>
                      <a:srgbClr val="FFFFFF"/>
                    </a:solidFill>
                  </a:tcPr>
                </a:tc>
                <a:tc>
                  <a:txBody>
                    <a:bodyPr/>
                    <a:lstStyle/>
                    <a:p>
                      <a:pPr algn="r" fontAlgn="ctr"/>
                      <a:r>
                        <a:rPr lang="en-US">
                          <a:effectLst/>
                        </a:rPr>
                        <a:t>124476.14</a:t>
                      </a:r>
                    </a:p>
                  </a:txBody>
                  <a:tcPr anchor="ctr">
                    <a:lnL>
                      <a:noFill/>
                    </a:lnL>
                    <a:lnR>
                      <a:noFill/>
                    </a:lnR>
                    <a:lnT>
                      <a:noFill/>
                    </a:lnT>
                    <a:lnB>
                      <a:noFill/>
                    </a:lnB>
                    <a:solidFill>
                      <a:srgbClr val="FFFFFF"/>
                    </a:solidFill>
                  </a:tcPr>
                </a:tc>
                <a:tc>
                  <a:txBody>
                    <a:bodyPr/>
                    <a:lstStyle/>
                    <a:p>
                      <a:pPr algn="r" fontAlgn="ctr"/>
                      <a:r>
                        <a:rPr lang="en-US">
                          <a:effectLst/>
                        </a:rPr>
                        <a:t>129732.53</a:t>
                      </a:r>
                    </a:p>
                  </a:txBody>
                  <a:tcPr anchor="ctr">
                    <a:lnL>
                      <a:noFill/>
                    </a:lnL>
                    <a:lnR>
                      <a:noFill/>
                    </a:lnR>
                    <a:lnT>
                      <a:noFill/>
                    </a:lnT>
                    <a:lnB>
                      <a:noFill/>
                    </a:lnB>
                    <a:solidFill>
                      <a:srgbClr val="FFFFFF"/>
                    </a:solidFill>
                  </a:tcPr>
                </a:tc>
                <a:tc>
                  <a:txBody>
                    <a:bodyPr/>
                    <a:lstStyle/>
                    <a:p>
                      <a:pPr algn="r" fontAlgn="ctr"/>
                      <a:r>
                        <a:rPr lang="en-US">
                          <a:effectLst/>
                        </a:rPr>
                        <a:t>5256.39</a:t>
                      </a:r>
                    </a:p>
                  </a:txBody>
                  <a:tcPr anchor="ctr">
                    <a:lnL>
                      <a:noFill/>
                    </a:lnL>
                    <a:lnR>
                      <a:noFill/>
                    </a:lnR>
                    <a:lnT>
                      <a:noFill/>
                    </a:lnT>
                    <a:lnB>
                      <a:noFill/>
                    </a:lnB>
                    <a:solidFill>
                      <a:srgbClr val="FFFFFF"/>
                    </a:solidFill>
                  </a:tcPr>
                </a:tc>
                <a:extLst>
                  <a:ext uri="{0D108BD9-81ED-4DB2-BD59-A6C34878D82A}">
                    <a16:rowId xmlns:a16="http://schemas.microsoft.com/office/drawing/2014/main" val="1686356898"/>
                  </a:ext>
                </a:extLst>
              </a:tr>
              <a:tr h="375108">
                <a:tc>
                  <a:txBody>
                    <a:bodyPr/>
                    <a:lstStyle/>
                    <a:p>
                      <a:pPr algn="r" fontAlgn="ctr"/>
                      <a:r>
                        <a:rPr lang="en-US">
                          <a:effectLst/>
                        </a:rPr>
                        <a:t>8</a:t>
                      </a:r>
                    </a:p>
                  </a:txBody>
                  <a:tcPr anchor="ctr">
                    <a:lnL>
                      <a:noFill/>
                    </a:lnL>
                    <a:lnR>
                      <a:noFill/>
                    </a:lnR>
                    <a:lnT>
                      <a:noFill/>
                    </a:lnT>
                    <a:lnB>
                      <a:noFill/>
                    </a:lnB>
                    <a:solidFill>
                      <a:srgbClr val="F5F5F5"/>
                    </a:solidFill>
                  </a:tcPr>
                </a:tc>
                <a:tc>
                  <a:txBody>
                    <a:bodyPr/>
                    <a:lstStyle/>
                    <a:p>
                      <a:pPr algn="r" fontAlgn="ctr"/>
                      <a:r>
                        <a:rPr lang="en-US">
                          <a:effectLst/>
                        </a:rPr>
                        <a:t>85087.79</a:t>
                      </a:r>
                    </a:p>
                  </a:txBody>
                  <a:tcPr anchor="ctr">
                    <a:lnL>
                      <a:noFill/>
                    </a:lnL>
                    <a:lnR>
                      <a:noFill/>
                    </a:lnR>
                    <a:lnT>
                      <a:noFill/>
                    </a:lnT>
                    <a:lnB>
                      <a:noFill/>
                    </a:lnB>
                    <a:solidFill>
                      <a:srgbClr val="F5F5F5"/>
                    </a:solidFill>
                  </a:tcPr>
                </a:tc>
                <a:tc>
                  <a:txBody>
                    <a:bodyPr/>
                    <a:lstStyle/>
                    <a:p>
                      <a:pPr algn="r" fontAlgn="ctr"/>
                      <a:r>
                        <a:rPr lang="en-US">
                          <a:effectLst/>
                        </a:rPr>
                        <a:t>88680.89</a:t>
                      </a:r>
                    </a:p>
                  </a:txBody>
                  <a:tcPr anchor="ctr">
                    <a:lnL>
                      <a:noFill/>
                    </a:lnL>
                    <a:lnR>
                      <a:noFill/>
                    </a:lnR>
                    <a:lnT>
                      <a:noFill/>
                    </a:lnT>
                    <a:lnB>
                      <a:noFill/>
                    </a:lnB>
                    <a:solidFill>
                      <a:srgbClr val="F5F5F5"/>
                    </a:solidFill>
                  </a:tcPr>
                </a:tc>
                <a:tc>
                  <a:txBody>
                    <a:bodyPr/>
                    <a:lstStyle/>
                    <a:p>
                      <a:pPr algn="r" fontAlgn="ctr"/>
                      <a:r>
                        <a:rPr lang="en-US">
                          <a:effectLst/>
                        </a:rPr>
                        <a:t>3593.10</a:t>
                      </a:r>
                    </a:p>
                  </a:txBody>
                  <a:tcPr anchor="ctr">
                    <a:lnL>
                      <a:noFill/>
                    </a:lnL>
                    <a:lnR>
                      <a:noFill/>
                    </a:lnR>
                    <a:lnT>
                      <a:noFill/>
                    </a:lnT>
                    <a:lnB>
                      <a:noFill/>
                    </a:lnB>
                    <a:solidFill>
                      <a:srgbClr val="F5F5F5"/>
                    </a:solidFill>
                  </a:tcPr>
                </a:tc>
                <a:extLst>
                  <a:ext uri="{0D108BD9-81ED-4DB2-BD59-A6C34878D82A}">
                    <a16:rowId xmlns:a16="http://schemas.microsoft.com/office/drawing/2014/main" val="3103820583"/>
                  </a:ext>
                </a:extLst>
              </a:tr>
              <a:tr h="375108">
                <a:tc>
                  <a:txBody>
                    <a:bodyPr/>
                    <a:lstStyle/>
                    <a:p>
                      <a:pPr algn="r" fontAlgn="ctr"/>
                      <a:r>
                        <a:rPr lang="en-US">
                          <a:effectLst/>
                        </a:rPr>
                        <a:t>9</a:t>
                      </a:r>
                    </a:p>
                  </a:txBody>
                  <a:tcPr anchor="ctr">
                    <a:lnL>
                      <a:noFill/>
                    </a:lnL>
                    <a:lnR>
                      <a:noFill/>
                    </a:lnR>
                    <a:lnT>
                      <a:noFill/>
                    </a:lnT>
                    <a:lnB>
                      <a:noFill/>
                    </a:lnB>
                    <a:solidFill>
                      <a:srgbClr val="FFFFFF"/>
                    </a:solidFill>
                  </a:tcPr>
                </a:tc>
                <a:tc>
                  <a:txBody>
                    <a:bodyPr/>
                    <a:lstStyle/>
                    <a:p>
                      <a:pPr algn="r" fontAlgn="ctr"/>
                      <a:r>
                        <a:rPr lang="en-US">
                          <a:effectLst/>
                        </a:rPr>
                        <a:t>141097.01</a:t>
                      </a:r>
                    </a:p>
                  </a:txBody>
                  <a:tcPr anchor="ctr">
                    <a:lnL>
                      <a:noFill/>
                    </a:lnL>
                    <a:lnR>
                      <a:noFill/>
                    </a:lnR>
                    <a:lnT>
                      <a:noFill/>
                    </a:lnT>
                    <a:lnB>
                      <a:noFill/>
                    </a:lnB>
                    <a:solidFill>
                      <a:srgbClr val="FFFFFF"/>
                    </a:solidFill>
                  </a:tcPr>
                </a:tc>
                <a:tc>
                  <a:txBody>
                    <a:bodyPr/>
                    <a:lstStyle/>
                    <a:p>
                      <a:pPr algn="r" fontAlgn="ctr"/>
                      <a:r>
                        <a:rPr lang="en-US">
                          <a:effectLst/>
                        </a:rPr>
                        <a:t>147055.27</a:t>
                      </a:r>
                    </a:p>
                  </a:txBody>
                  <a:tcPr anchor="ctr">
                    <a:lnL>
                      <a:noFill/>
                    </a:lnL>
                    <a:lnR>
                      <a:noFill/>
                    </a:lnR>
                    <a:lnT>
                      <a:noFill/>
                    </a:lnT>
                    <a:lnB>
                      <a:noFill/>
                    </a:lnB>
                    <a:solidFill>
                      <a:srgbClr val="FFFFFF"/>
                    </a:solidFill>
                  </a:tcPr>
                </a:tc>
                <a:tc>
                  <a:txBody>
                    <a:bodyPr/>
                    <a:lstStyle/>
                    <a:p>
                      <a:pPr algn="r" fontAlgn="ctr"/>
                      <a:r>
                        <a:rPr lang="en-US" dirty="0">
                          <a:effectLst/>
                        </a:rPr>
                        <a:t>5958.26</a:t>
                      </a:r>
                    </a:p>
                  </a:txBody>
                  <a:tcPr anchor="ctr">
                    <a:lnL>
                      <a:noFill/>
                    </a:lnL>
                    <a:lnR>
                      <a:noFill/>
                    </a:lnR>
                    <a:lnT>
                      <a:noFill/>
                    </a:lnT>
                    <a:lnB>
                      <a:noFill/>
                    </a:lnB>
                    <a:solidFill>
                      <a:srgbClr val="FFFFFF"/>
                    </a:solidFill>
                  </a:tcPr>
                </a:tc>
                <a:extLst>
                  <a:ext uri="{0D108BD9-81ED-4DB2-BD59-A6C34878D82A}">
                    <a16:rowId xmlns:a16="http://schemas.microsoft.com/office/drawing/2014/main" val="1614108049"/>
                  </a:ext>
                </a:extLst>
              </a:tr>
            </a:tbl>
          </a:graphicData>
        </a:graphic>
      </p:graphicFrame>
      <p:sp>
        <p:nvSpPr>
          <p:cNvPr id="3" name="TextBox 2">
            <a:extLst>
              <a:ext uri="{FF2B5EF4-FFF2-40B4-BE49-F238E27FC236}">
                <a16:creationId xmlns:a16="http://schemas.microsoft.com/office/drawing/2014/main" id="{4A48C080-9807-7B4A-8976-F53CCC3CE8FE}"/>
              </a:ext>
            </a:extLst>
          </p:cNvPr>
          <p:cNvSpPr txBox="1"/>
          <p:nvPr/>
        </p:nvSpPr>
        <p:spPr>
          <a:xfrm>
            <a:off x="1031634" y="386864"/>
            <a:ext cx="1684244" cy="646331"/>
          </a:xfrm>
          <a:prstGeom prst="rect">
            <a:avLst/>
          </a:prstGeom>
          <a:noFill/>
        </p:spPr>
        <p:txBody>
          <a:bodyPr wrap="none" rtlCol="0">
            <a:spAutoFit/>
          </a:bodyPr>
          <a:lstStyle/>
          <a:p>
            <a:r>
              <a:rPr lang="en-US" sz="3600" b="1" i="1" dirty="0"/>
              <a:t>Exterior</a:t>
            </a:r>
            <a:endParaRPr lang="en-US" sz="3600" dirty="0"/>
          </a:p>
        </p:txBody>
      </p:sp>
      <p:pic>
        <p:nvPicPr>
          <p:cNvPr id="5" name="Picture 4">
            <a:extLst>
              <a:ext uri="{FF2B5EF4-FFF2-40B4-BE49-F238E27FC236}">
                <a16:creationId xmlns:a16="http://schemas.microsoft.com/office/drawing/2014/main" id="{87FD13AC-9186-3642-8059-3276171B3609}"/>
              </a:ext>
            </a:extLst>
          </p:cNvPr>
          <p:cNvPicPr>
            <a:picLocks noChangeAspect="1"/>
          </p:cNvPicPr>
          <p:nvPr/>
        </p:nvPicPr>
        <p:blipFill>
          <a:blip r:embed="rId2"/>
          <a:stretch>
            <a:fillRect/>
          </a:stretch>
        </p:blipFill>
        <p:spPr>
          <a:xfrm>
            <a:off x="6197777" y="1746745"/>
            <a:ext cx="5091545" cy="4407520"/>
          </a:xfrm>
          <a:prstGeom prst="rect">
            <a:avLst/>
          </a:prstGeom>
        </p:spPr>
      </p:pic>
      <p:sp>
        <p:nvSpPr>
          <p:cNvPr id="4" name="TextBox 3">
            <a:extLst>
              <a:ext uri="{FF2B5EF4-FFF2-40B4-BE49-F238E27FC236}">
                <a16:creationId xmlns:a16="http://schemas.microsoft.com/office/drawing/2014/main" id="{55C67861-E3EB-4F4B-873A-EB33E39FDAA3}"/>
              </a:ext>
            </a:extLst>
          </p:cNvPr>
          <p:cNvSpPr txBox="1"/>
          <p:nvPr/>
        </p:nvSpPr>
        <p:spPr>
          <a:xfrm>
            <a:off x="8057321" y="6096003"/>
            <a:ext cx="1203599" cy="307777"/>
          </a:xfrm>
          <a:prstGeom prst="rect">
            <a:avLst/>
          </a:prstGeom>
          <a:noFill/>
        </p:spPr>
        <p:txBody>
          <a:bodyPr wrap="none" rtlCol="0">
            <a:spAutoFit/>
          </a:bodyPr>
          <a:lstStyle/>
          <a:p>
            <a:r>
              <a:rPr lang="en-US" sz="1400" dirty="0" err="1"/>
              <a:t>SalePrice</a:t>
            </a:r>
            <a:r>
              <a:rPr lang="en-US" sz="1400" dirty="0"/>
              <a:t>(avg)</a:t>
            </a:r>
          </a:p>
        </p:txBody>
      </p:sp>
      <p:sp>
        <p:nvSpPr>
          <p:cNvPr id="6" name="TextBox 5">
            <a:extLst>
              <a:ext uri="{FF2B5EF4-FFF2-40B4-BE49-F238E27FC236}">
                <a16:creationId xmlns:a16="http://schemas.microsoft.com/office/drawing/2014/main" id="{68C8C45D-BB43-064B-9086-AC8660E8A520}"/>
              </a:ext>
            </a:extLst>
          </p:cNvPr>
          <p:cNvSpPr txBox="1"/>
          <p:nvPr/>
        </p:nvSpPr>
        <p:spPr>
          <a:xfrm rot="16200000">
            <a:off x="5720767" y="3754638"/>
            <a:ext cx="716863" cy="307777"/>
          </a:xfrm>
          <a:prstGeom prst="rect">
            <a:avLst/>
          </a:prstGeom>
          <a:noFill/>
        </p:spPr>
        <p:txBody>
          <a:bodyPr wrap="none" rtlCol="0">
            <a:spAutoFit/>
          </a:bodyPr>
          <a:lstStyle/>
          <a:p>
            <a:r>
              <a:rPr lang="en-US" sz="1400" dirty="0"/>
              <a:t>Houses</a:t>
            </a:r>
          </a:p>
        </p:txBody>
      </p:sp>
    </p:spTree>
    <p:extLst>
      <p:ext uri="{BB962C8B-B14F-4D97-AF65-F5344CB8AC3E}">
        <p14:creationId xmlns:p14="http://schemas.microsoft.com/office/powerpoint/2010/main" val="2025639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48AC-2FF5-0748-A5A7-15624C412826}"/>
              </a:ext>
            </a:extLst>
          </p:cNvPr>
          <p:cNvSpPr>
            <a:spLocks noGrp="1"/>
          </p:cNvSpPr>
          <p:nvPr>
            <p:ph type="title"/>
          </p:nvPr>
        </p:nvSpPr>
        <p:spPr/>
        <p:txBody>
          <a:bodyPr/>
          <a:lstStyle/>
          <a:p>
            <a:r>
              <a:rPr lang="en-US" b="1" i="1" dirty="0"/>
              <a:t>Exterior: 			</a:t>
            </a:r>
            <a:br>
              <a:rPr lang="en-US" b="1" i="1" dirty="0"/>
            </a:br>
            <a:r>
              <a:rPr lang="en-US" b="1" i="1" dirty="0"/>
              <a:t>	Conclusions</a:t>
            </a:r>
          </a:p>
        </p:txBody>
      </p:sp>
      <p:sp>
        <p:nvSpPr>
          <p:cNvPr id="3" name="Content Placeholder 2">
            <a:extLst>
              <a:ext uri="{FF2B5EF4-FFF2-40B4-BE49-F238E27FC236}">
                <a16:creationId xmlns:a16="http://schemas.microsoft.com/office/drawing/2014/main" id="{B1A27500-BF2F-1243-820B-BC00EF68C711}"/>
              </a:ext>
            </a:extLst>
          </p:cNvPr>
          <p:cNvSpPr>
            <a:spLocks noGrp="1"/>
          </p:cNvSpPr>
          <p:nvPr>
            <p:ph idx="1"/>
          </p:nvPr>
        </p:nvSpPr>
        <p:spPr>
          <a:xfrm>
            <a:off x="838200" y="2623929"/>
            <a:ext cx="10515600" cy="3553033"/>
          </a:xfrm>
        </p:spPr>
        <p:txBody>
          <a:bodyPr>
            <a:normAutofit/>
          </a:bodyPr>
          <a:lstStyle/>
          <a:p>
            <a:r>
              <a:rPr lang="en-US" sz="1800" dirty="0"/>
              <a:t>The cost of material taken into consideration we cannot suggest to change Plywood for Vinyl if the Plywood exterior is in good condition</a:t>
            </a:r>
          </a:p>
          <a:p>
            <a:pPr marL="0" indent="0">
              <a:buNone/>
            </a:pPr>
            <a:endParaRPr lang="en-US" sz="1800" dirty="0"/>
          </a:p>
          <a:p>
            <a:pPr marL="0" indent="0">
              <a:buNone/>
            </a:pPr>
            <a:endParaRPr lang="en-US" sz="1800" dirty="0"/>
          </a:p>
          <a:p>
            <a:r>
              <a:rPr lang="en-US" sz="1800" dirty="0"/>
              <a:t>However, if it’s deteriorating and requires change, the change to Vinyl will bring a return on an investment assuming there’s permission for it</a:t>
            </a:r>
          </a:p>
        </p:txBody>
      </p:sp>
    </p:spTree>
    <p:extLst>
      <p:ext uri="{BB962C8B-B14F-4D97-AF65-F5344CB8AC3E}">
        <p14:creationId xmlns:p14="http://schemas.microsoft.com/office/powerpoint/2010/main" val="26920460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8A04E-0CE6-C04A-A250-26A8A5DFD6A4}"/>
              </a:ext>
            </a:extLst>
          </p:cNvPr>
          <p:cNvSpPr>
            <a:spLocks noGrp="1"/>
          </p:cNvSpPr>
          <p:nvPr>
            <p:ph type="title"/>
          </p:nvPr>
        </p:nvSpPr>
        <p:spPr>
          <a:xfrm>
            <a:off x="0" y="974725"/>
            <a:ext cx="3856383" cy="590838"/>
          </a:xfrm>
        </p:spPr>
        <p:txBody>
          <a:bodyPr>
            <a:normAutofit fontScale="90000"/>
          </a:bodyPr>
          <a:lstStyle/>
          <a:p>
            <a:pPr algn="ctr"/>
            <a:r>
              <a:rPr lang="en-US" sz="4000" b="1" i="1" dirty="0"/>
              <a:t>Garage  </a:t>
            </a:r>
            <a:br>
              <a:rPr lang="en-US" sz="4000" b="1" i="1" dirty="0"/>
            </a:br>
            <a:r>
              <a:rPr lang="en-US" sz="4000" b="1" i="1" dirty="0"/>
              <a:t>	Finish</a:t>
            </a:r>
            <a:br>
              <a:rPr lang="en-US" dirty="0"/>
            </a:br>
            <a:endParaRPr lang="en-US" sz="1600" dirty="0"/>
          </a:p>
        </p:txBody>
      </p:sp>
      <p:sp>
        <p:nvSpPr>
          <p:cNvPr id="3" name="Content Placeholder 2">
            <a:extLst>
              <a:ext uri="{FF2B5EF4-FFF2-40B4-BE49-F238E27FC236}">
                <a16:creationId xmlns:a16="http://schemas.microsoft.com/office/drawing/2014/main" id="{C0BFDA15-2693-634E-940D-3BBFDF52BC23}"/>
              </a:ext>
            </a:extLst>
          </p:cNvPr>
          <p:cNvSpPr>
            <a:spLocks noGrp="1"/>
          </p:cNvSpPr>
          <p:nvPr>
            <p:ph idx="1"/>
          </p:nvPr>
        </p:nvSpPr>
        <p:spPr>
          <a:xfrm>
            <a:off x="838200" y="1630016"/>
            <a:ext cx="10515600" cy="4862857"/>
          </a:xfrm>
        </p:spPr>
        <p:txBody>
          <a:bodyPr>
            <a:normAutofit/>
          </a:bodyPr>
          <a:lstStyle/>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r>
              <a:rPr lang="en-US" sz="1400" dirty="0"/>
              <a:t>By the same logic we grab 10 houses with Unfinished Garage and use our model to predict the prices for these houses. Next, we predict the prices for these same houses if they had Finished Garage instead of Unfinished.</a:t>
            </a:r>
          </a:p>
          <a:p>
            <a:pPr marL="0" indent="0">
              <a:buNone/>
            </a:pPr>
            <a:r>
              <a:rPr lang="en-US" sz="1400" dirty="0"/>
              <a:t> Again, our model yields: 0.9154034290784837</a:t>
            </a:r>
          </a:p>
        </p:txBody>
      </p:sp>
      <p:pic>
        <p:nvPicPr>
          <p:cNvPr id="4" name="Picture 3">
            <a:extLst>
              <a:ext uri="{FF2B5EF4-FFF2-40B4-BE49-F238E27FC236}">
                <a16:creationId xmlns:a16="http://schemas.microsoft.com/office/drawing/2014/main" id="{C319AA22-EA8D-DB43-9607-7BE57DF10AF9}"/>
              </a:ext>
            </a:extLst>
          </p:cNvPr>
          <p:cNvPicPr>
            <a:picLocks noChangeAspect="1"/>
          </p:cNvPicPr>
          <p:nvPr/>
        </p:nvPicPr>
        <p:blipFill>
          <a:blip r:embed="rId2"/>
          <a:stretch>
            <a:fillRect/>
          </a:stretch>
        </p:blipFill>
        <p:spPr>
          <a:xfrm>
            <a:off x="838200" y="2437797"/>
            <a:ext cx="10335491" cy="2618510"/>
          </a:xfrm>
          <a:prstGeom prst="rect">
            <a:avLst/>
          </a:prstGeom>
        </p:spPr>
      </p:pic>
      <p:sp>
        <p:nvSpPr>
          <p:cNvPr id="5" name="TextBox 4">
            <a:extLst>
              <a:ext uri="{FF2B5EF4-FFF2-40B4-BE49-F238E27FC236}">
                <a16:creationId xmlns:a16="http://schemas.microsoft.com/office/drawing/2014/main" id="{358B41FD-66E9-3C49-B09F-C90696D1F365}"/>
              </a:ext>
            </a:extLst>
          </p:cNvPr>
          <p:cNvSpPr txBox="1"/>
          <p:nvPr/>
        </p:nvSpPr>
        <p:spPr>
          <a:xfrm>
            <a:off x="3959087" y="782467"/>
            <a:ext cx="7394713" cy="1077218"/>
          </a:xfrm>
          <a:prstGeom prst="rect">
            <a:avLst/>
          </a:prstGeom>
          <a:noFill/>
        </p:spPr>
        <p:txBody>
          <a:bodyPr wrap="square" rtlCol="0">
            <a:spAutoFit/>
          </a:bodyPr>
          <a:lstStyle/>
          <a:p>
            <a:r>
              <a:rPr lang="en-US" sz="1600" dirty="0"/>
              <a:t>After a closer look at all the Garage features we chose to evaluate the Garage Finish </a:t>
            </a:r>
          </a:p>
          <a:p>
            <a:endParaRPr lang="en-US" sz="1600" dirty="0"/>
          </a:p>
          <a:p>
            <a:r>
              <a:rPr lang="en-US" sz="1600" dirty="0"/>
              <a:t>The count of Finished, Rough Finish, Unfinished and No Garage displayed on the left. The mean Sale Price for Finished, Rough Finish, Unfinished and No Garage on the right</a:t>
            </a:r>
          </a:p>
        </p:txBody>
      </p:sp>
    </p:spTree>
    <p:extLst>
      <p:ext uri="{BB962C8B-B14F-4D97-AF65-F5344CB8AC3E}">
        <p14:creationId xmlns:p14="http://schemas.microsoft.com/office/powerpoint/2010/main" val="6846685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99B80-224A-7D47-BBF0-85C493410456}"/>
              </a:ext>
            </a:extLst>
          </p:cNvPr>
          <p:cNvSpPr>
            <a:spLocks noGrp="1"/>
          </p:cNvSpPr>
          <p:nvPr>
            <p:ph type="title"/>
          </p:nvPr>
        </p:nvSpPr>
        <p:spPr>
          <a:xfrm>
            <a:off x="4982818" y="576357"/>
            <a:ext cx="6317974" cy="795843"/>
          </a:xfrm>
        </p:spPr>
        <p:txBody>
          <a:bodyPr>
            <a:normAutofit fontScale="90000"/>
          </a:bodyPr>
          <a:lstStyle/>
          <a:p>
            <a:r>
              <a:rPr lang="en-US" sz="1600" dirty="0"/>
              <a:t>We evaluated prices for houses with </a:t>
            </a:r>
            <a:r>
              <a:rPr lang="en-US" sz="1600" dirty="0" err="1"/>
              <a:t>Unifinished</a:t>
            </a:r>
            <a:r>
              <a:rPr lang="en-US" sz="1600" dirty="0"/>
              <a:t> Garages and predicted prices for the same houses if their Garages were Finished. </a:t>
            </a:r>
            <a:br>
              <a:rPr lang="en-US" sz="1600" dirty="0"/>
            </a:br>
            <a:br>
              <a:rPr lang="en-US" sz="1600" dirty="0"/>
            </a:br>
            <a:r>
              <a:rPr lang="en-US" sz="1600" dirty="0"/>
              <a:t>The houses are predicted to increase in price if the said Garages were Finished</a:t>
            </a:r>
          </a:p>
        </p:txBody>
      </p:sp>
      <p:sp>
        <p:nvSpPr>
          <p:cNvPr id="3" name="Content Placeholder 2">
            <a:extLst>
              <a:ext uri="{FF2B5EF4-FFF2-40B4-BE49-F238E27FC236}">
                <a16:creationId xmlns:a16="http://schemas.microsoft.com/office/drawing/2014/main" id="{FF33507F-9BD5-E44D-8617-F72E9A2D6651}"/>
              </a:ext>
            </a:extLst>
          </p:cNvPr>
          <p:cNvSpPr>
            <a:spLocks noGrp="1"/>
          </p:cNvSpPr>
          <p:nvPr>
            <p:ph idx="1"/>
          </p:nvPr>
        </p:nvSpPr>
        <p:spPr>
          <a:xfrm>
            <a:off x="838200" y="935866"/>
            <a:ext cx="10515600" cy="5096308"/>
          </a:xfrm>
        </p:spPr>
        <p:txBody>
          <a:bodyPr/>
          <a:lstStyle/>
          <a:p>
            <a:pPr marL="0" indent="0">
              <a:buNone/>
            </a:pPr>
            <a:br>
              <a:rPr lang="en-US" dirty="0"/>
            </a:br>
            <a:endParaRPr lang="en-US" dirty="0"/>
          </a:p>
        </p:txBody>
      </p:sp>
      <p:graphicFrame>
        <p:nvGraphicFramePr>
          <p:cNvPr id="5" name="Table 4">
            <a:extLst>
              <a:ext uri="{FF2B5EF4-FFF2-40B4-BE49-F238E27FC236}">
                <a16:creationId xmlns:a16="http://schemas.microsoft.com/office/drawing/2014/main" id="{EA7E60EF-FE06-6743-BEDB-AA918C081360}"/>
              </a:ext>
            </a:extLst>
          </p:cNvPr>
          <p:cNvGraphicFramePr>
            <a:graphicFrameLocks noGrp="1"/>
          </p:cNvGraphicFramePr>
          <p:nvPr>
            <p:extLst>
              <p:ext uri="{D42A27DB-BD31-4B8C-83A1-F6EECF244321}">
                <p14:modId xmlns:p14="http://schemas.microsoft.com/office/powerpoint/2010/main" val="2495623238"/>
              </p:ext>
            </p:extLst>
          </p:nvPr>
        </p:nvGraphicFramePr>
        <p:xfrm>
          <a:off x="667139" y="1754280"/>
          <a:ext cx="4744312" cy="4297680"/>
        </p:xfrm>
        <a:graphic>
          <a:graphicData uri="http://schemas.openxmlformats.org/drawingml/2006/table">
            <a:tbl>
              <a:tblPr/>
              <a:tblGrid>
                <a:gridCol w="1186078">
                  <a:extLst>
                    <a:ext uri="{9D8B030D-6E8A-4147-A177-3AD203B41FA5}">
                      <a16:colId xmlns:a16="http://schemas.microsoft.com/office/drawing/2014/main" val="1048048616"/>
                    </a:ext>
                  </a:extLst>
                </a:gridCol>
                <a:gridCol w="1186078">
                  <a:extLst>
                    <a:ext uri="{9D8B030D-6E8A-4147-A177-3AD203B41FA5}">
                      <a16:colId xmlns:a16="http://schemas.microsoft.com/office/drawing/2014/main" val="2970779035"/>
                    </a:ext>
                  </a:extLst>
                </a:gridCol>
                <a:gridCol w="1186078">
                  <a:extLst>
                    <a:ext uri="{9D8B030D-6E8A-4147-A177-3AD203B41FA5}">
                      <a16:colId xmlns:a16="http://schemas.microsoft.com/office/drawing/2014/main" val="1791736599"/>
                    </a:ext>
                  </a:extLst>
                </a:gridCol>
                <a:gridCol w="1186078">
                  <a:extLst>
                    <a:ext uri="{9D8B030D-6E8A-4147-A177-3AD203B41FA5}">
                      <a16:colId xmlns:a16="http://schemas.microsoft.com/office/drawing/2014/main" val="2892367233"/>
                    </a:ext>
                  </a:extLst>
                </a:gridCol>
              </a:tblGrid>
              <a:tr h="618153">
                <a:tc>
                  <a:txBody>
                    <a:bodyPr/>
                    <a:lstStyle/>
                    <a:p>
                      <a:pPr algn="r" fontAlgn="ctr"/>
                      <a:endParaRPr lang="en-US" b="1" dirty="0">
                        <a:effectLst/>
                      </a:endParaRPr>
                    </a:p>
                  </a:txBody>
                  <a:tcPr anchor="ctr">
                    <a:lnL>
                      <a:noFill/>
                    </a:lnL>
                    <a:lnR>
                      <a:noFill/>
                    </a:lnR>
                    <a:lnT>
                      <a:noFill/>
                    </a:lnT>
                    <a:lnB>
                      <a:noFill/>
                    </a:lnB>
                    <a:solidFill>
                      <a:srgbClr val="FFFFFF"/>
                    </a:solidFill>
                  </a:tcPr>
                </a:tc>
                <a:tc>
                  <a:txBody>
                    <a:bodyPr/>
                    <a:lstStyle/>
                    <a:p>
                      <a:pPr algn="r" fontAlgn="ctr"/>
                      <a:r>
                        <a:rPr lang="en-US" b="1" dirty="0">
                          <a:effectLst/>
                        </a:rPr>
                        <a:t>Price for </a:t>
                      </a:r>
                      <a:r>
                        <a:rPr lang="en-US" b="1" dirty="0" err="1">
                          <a:effectLst/>
                        </a:rPr>
                        <a:t>Unfin</a:t>
                      </a:r>
                      <a:r>
                        <a:rPr lang="en-US" b="1" dirty="0">
                          <a:effectLst/>
                        </a:rPr>
                        <a:t> $</a:t>
                      </a:r>
                    </a:p>
                  </a:txBody>
                  <a:tcPr anchor="ctr">
                    <a:lnL>
                      <a:noFill/>
                    </a:lnL>
                    <a:lnR>
                      <a:noFill/>
                    </a:lnR>
                    <a:lnT>
                      <a:noFill/>
                    </a:lnT>
                    <a:lnB>
                      <a:noFill/>
                    </a:lnB>
                    <a:solidFill>
                      <a:srgbClr val="FFFFFF"/>
                    </a:solidFill>
                  </a:tcPr>
                </a:tc>
                <a:tc>
                  <a:txBody>
                    <a:bodyPr/>
                    <a:lstStyle/>
                    <a:p>
                      <a:pPr algn="r" fontAlgn="ctr"/>
                      <a:r>
                        <a:rPr lang="en-US" b="1" dirty="0">
                          <a:effectLst/>
                        </a:rPr>
                        <a:t>Price for Finished $</a:t>
                      </a:r>
                    </a:p>
                  </a:txBody>
                  <a:tcPr anchor="ctr">
                    <a:lnL>
                      <a:noFill/>
                    </a:lnL>
                    <a:lnR>
                      <a:noFill/>
                    </a:lnR>
                    <a:lnT>
                      <a:noFill/>
                    </a:lnT>
                    <a:lnB>
                      <a:noFill/>
                    </a:lnB>
                    <a:solidFill>
                      <a:srgbClr val="FFFFFF"/>
                    </a:solidFill>
                  </a:tcPr>
                </a:tc>
                <a:tc>
                  <a:txBody>
                    <a:bodyPr/>
                    <a:lstStyle/>
                    <a:p>
                      <a:pPr algn="r" fontAlgn="ctr"/>
                      <a:r>
                        <a:rPr lang="en-US" b="1">
                          <a:effectLst/>
                        </a:rPr>
                        <a:t>Difference</a:t>
                      </a:r>
                    </a:p>
                  </a:txBody>
                  <a:tcPr anchor="ctr">
                    <a:lnL>
                      <a:noFill/>
                    </a:lnL>
                    <a:lnR>
                      <a:noFill/>
                    </a:lnR>
                    <a:lnT>
                      <a:noFill/>
                    </a:lnT>
                    <a:lnB>
                      <a:noFill/>
                    </a:lnB>
                    <a:solidFill>
                      <a:srgbClr val="FFFFFF"/>
                    </a:solidFill>
                  </a:tcPr>
                </a:tc>
                <a:extLst>
                  <a:ext uri="{0D108BD9-81ED-4DB2-BD59-A6C34878D82A}">
                    <a16:rowId xmlns:a16="http://schemas.microsoft.com/office/drawing/2014/main" val="1839324886"/>
                  </a:ext>
                </a:extLst>
              </a:tr>
              <a:tr h="353231">
                <a:tc>
                  <a:txBody>
                    <a:bodyPr/>
                    <a:lstStyle/>
                    <a:p>
                      <a:pPr algn="r" fontAlgn="ctr"/>
                      <a:r>
                        <a:rPr lang="en-US">
                          <a:effectLst/>
                        </a:rPr>
                        <a:t>7</a:t>
                      </a:r>
                    </a:p>
                  </a:txBody>
                  <a:tcPr anchor="ctr">
                    <a:lnL>
                      <a:noFill/>
                    </a:lnL>
                    <a:lnR>
                      <a:noFill/>
                    </a:lnR>
                    <a:lnT>
                      <a:noFill/>
                    </a:lnT>
                    <a:lnB>
                      <a:noFill/>
                    </a:lnB>
                    <a:solidFill>
                      <a:srgbClr val="F5F5F5"/>
                    </a:solidFill>
                  </a:tcPr>
                </a:tc>
                <a:tc>
                  <a:txBody>
                    <a:bodyPr/>
                    <a:lstStyle/>
                    <a:p>
                      <a:pPr algn="r" fontAlgn="ctr"/>
                      <a:r>
                        <a:rPr lang="en-US">
                          <a:effectLst/>
                        </a:rPr>
                        <a:t>185629.90</a:t>
                      </a:r>
                    </a:p>
                  </a:txBody>
                  <a:tcPr anchor="ctr">
                    <a:lnL>
                      <a:noFill/>
                    </a:lnL>
                    <a:lnR>
                      <a:noFill/>
                    </a:lnR>
                    <a:lnT>
                      <a:noFill/>
                    </a:lnT>
                    <a:lnB>
                      <a:noFill/>
                    </a:lnB>
                    <a:solidFill>
                      <a:srgbClr val="F5F5F5"/>
                    </a:solidFill>
                  </a:tcPr>
                </a:tc>
                <a:tc>
                  <a:txBody>
                    <a:bodyPr/>
                    <a:lstStyle/>
                    <a:p>
                      <a:pPr algn="r" fontAlgn="ctr"/>
                      <a:r>
                        <a:rPr lang="en-US" dirty="0">
                          <a:effectLst/>
                        </a:rPr>
                        <a:t>190662.88</a:t>
                      </a:r>
                    </a:p>
                  </a:txBody>
                  <a:tcPr anchor="ctr">
                    <a:lnL>
                      <a:noFill/>
                    </a:lnL>
                    <a:lnR>
                      <a:noFill/>
                    </a:lnR>
                    <a:lnT>
                      <a:noFill/>
                    </a:lnT>
                    <a:lnB>
                      <a:noFill/>
                    </a:lnB>
                    <a:solidFill>
                      <a:srgbClr val="F5F5F5"/>
                    </a:solidFill>
                  </a:tcPr>
                </a:tc>
                <a:tc>
                  <a:txBody>
                    <a:bodyPr/>
                    <a:lstStyle/>
                    <a:p>
                      <a:pPr algn="r" fontAlgn="ctr"/>
                      <a:r>
                        <a:rPr lang="en-US">
                          <a:effectLst/>
                        </a:rPr>
                        <a:t>5032.98</a:t>
                      </a:r>
                    </a:p>
                  </a:txBody>
                  <a:tcPr anchor="ctr">
                    <a:lnL>
                      <a:noFill/>
                    </a:lnL>
                    <a:lnR>
                      <a:noFill/>
                    </a:lnR>
                    <a:lnT>
                      <a:noFill/>
                    </a:lnT>
                    <a:lnB>
                      <a:noFill/>
                    </a:lnB>
                    <a:solidFill>
                      <a:srgbClr val="F5F5F5"/>
                    </a:solidFill>
                  </a:tcPr>
                </a:tc>
                <a:extLst>
                  <a:ext uri="{0D108BD9-81ED-4DB2-BD59-A6C34878D82A}">
                    <a16:rowId xmlns:a16="http://schemas.microsoft.com/office/drawing/2014/main" val="3898656498"/>
                  </a:ext>
                </a:extLst>
              </a:tr>
              <a:tr h="353231">
                <a:tc>
                  <a:txBody>
                    <a:bodyPr/>
                    <a:lstStyle/>
                    <a:p>
                      <a:pPr algn="r" fontAlgn="ctr"/>
                      <a:r>
                        <a:rPr lang="en-US">
                          <a:effectLst/>
                        </a:rPr>
                        <a:t>9</a:t>
                      </a:r>
                    </a:p>
                  </a:txBody>
                  <a:tcPr anchor="ctr">
                    <a:lnL>
                      <a:noFill/>
                    </a:lnL>
                    <a:lnR>
                      <a:noFill/>
                    </a:lnR>
                    <a:lnT>
                      <a:noFill/>
                    </a:lnT>
                    <a:lnB>
                      <a:noFill/>
                    </a:lnB>
                    <a:solidFill>
                      <a:srgbClr val="FFFFFF"/>
                    </a:solidFill>
                  </a:tcPr>
                </a:tc>
                <a:tc>
                  <a:txBody>
                    <a:bodyPr/>
                    <a:lstStyle/>
                    <a:p>
                      <a:pPr algn="r" fontAlgn="ctr"/>
                      <a:r>
                        <a:rPr lang="en-US">
                          <a:effectLst/>
                        </a:rPr>
                        <a:t>150367.72</a:t>
                      </a:r>
                    </a:p>
                  </a:txBody>
                  <a:tcPr anchor="ctr">
                    <a:lnL>
                      <a:noFill/>
                    </a:lnL>
                    <a:lnR>
                      <a:noFill/>
                    </a:lnR>
                    <a:lnT>
                      <a:noFill/>
                    </a:lnT>
                    <a:lnB>
                      <a:noFill/>
                    </a:lnB>
                    <a:solidFill>
                      <a:srgbClr val="FFFFFF"/>
                    </a:solidFill>
                  </a:tcPr>
                </a:tc>
                <a:tc>
                  <a:txBody>
                    <a:bodyPr/>
                    <a:lstStyle/>
                    <a:p>
                      <a:pPr algn="r" fontAlgn="ctr"/>
                      <a:r>
                        <a:rPr lang="en-US" dirty="0">
                          <a:effectLst/>
                        </a:rPr>
                        <a:t>154444.64</a:t>
                      </a:r>
                    </a:p>
                  </a:txBody>
                  <a:tcPr anchor="ctr">
                    <a:lnL>
                      <a:noFill/>
                    </a:lnL>
                    <a:lnR>
                      <a:noFill/>
                    </a:lnR>
                    <a:lnT>
                      <a:noFill/>
                    </a:lnT>
                    <a:lnB>
                      <a:noFill/>
                    </a:lnB>
                    <a:solidFill>
                      <a:srgbClr val="FFFFFF"/>
                    </a:solidFill>
                  </a:tcPr>
                </a:tc>
                <a:tc>
                  <a:txBody>
                    <a:bodyPr/>
                    <a:lstStyle/>
                    <a:p>
                      <a:pPr algn="r" fontAlgn="ctr"/>
                      <a:r>
                        <a:rPr lang="en-US">
                          <a:effectLst/>
                        </a:rPr>
                        <a:t>4076.92</a:t>
                      </a:r>
                    </a:p>
                  </a:txBody>
                  <a:tcPr anchor="ctr">
                    <a:lnL>
                      <a:noFill/>
                    </a:lnL>
                    <a:lnR>
                      <a:noFill/>
                    </a:lnR>
                    <a:lnT>
                      <a:noFill/>
                    </a:lnT>
                    <a:lnB>
                      <a:noFill/>
                    </a:lnB>
                    <a:solidFill>
                      <a:srgbClr val="FFFFFF"/>
                    </a:solidFill>
                  </a:tcPr>
                </a:tc>
                <a:extLst>
                  <a:ext uri="{0D108BD9-81ED-4DB2-BD59-A6C34878D82A}">
                    <a16:rowId xmlns:a16="http://schemas.microsoft.com/office/drawing/2014/main" val="1884005530"/>
                  </a:ext>
                </a:extLst>
              </a:tr>
              <a:tr h="353231">
                <a:tc>
                  <a:txBody>
                    <a:bodyPr/>
                    <a:lstStyle/>
                    <a:p>
                      <a:pPr algn="r" fontAlgn="ctr"/>
                      <a:r>
                        <a:rPr lang="en-US">
                          <a:effectLst/>
                        </a:rPr>
                        <a:t>5</a:t>
                      </a:r>
                    </a:p>
                  </a:txBody>
                  <a:tcPr anchor="ctr">
                    <a:lnL>
                      <a:noFill/>
                    </a:lnL>
                    <a:lnR>
                      <a:noFill/>
                    </a:lnR>
                    <a:lnT>
                      <a:noFill/>
                    </a:lnT>
                    <a:lnB>
                      <a:noFill/>
                    </a:lnB>
                    <a:solidFill>
                      <a:srgbClr val="F5F5F5"/>
                    </a:solidFill>
                  </a:tcPr>
                </a:tc>
                <a:tc>
                  <a:txBody>
                    <a:bodyPr/>
                    <a:lstStyle/>
                    <a:p>
                      <a:pPr algn="r" fontAlgn="ctr"/>
                      <a:r>
                        <a:rPr lang="en-US">
                          <a:effectLst/>
                        </a:rPr>
                        <a:t>143491.54</a:t>
                      </a:r>
                    </a:p>
                  </a:txBody>
                  <a:tcPr anchor="ctr">
                    <a:lnL>
                      <a:noFill/>
                    </a:lnL>
                    <a:lnR>
                      <a:noFill/>
                    </a:lnR>
                    <a:lnT>
                      <a:noFill/>
                    </a:lnT>
                    <a:lnB>
                      <a:noFill/>
                    </a:lnB>
                    <a:solidFill>
                      <a:srgbClr val="F5F5F5"/>
                    </a:solidFill>
                  </a:tcPr>
                </a:tc>
                <a:tc>
                  <a:txBody>
                    <a:bodyPr/>
                    <a:lstStyle/>
                    <a:p>
                      <a:pPr algn="r" fontAlgn="ctr"/>
                      <a:r>
                        <a:rPr lang="en-US">
                          <a:effectLst/>
                        </a:rPr>
                        <a:t>147382.02</a:t>
                      </a:r>
                    </a:p>
                  </a:txBody>
                  <a:tcPr anchor="ctr">
                    <a:lnL>
                      <a:noFill/>
                    </a:lnL>
                    <a:lnR>
                      <a:noFill/>
                    </a:lnR>
                    <a:lnT>
                      <a:noFill/>
                    </a:lnT>
                    <a:lnB>
                      <a:noFill/>
                    </a:lnB>
                    <a:solidFill>
                      <a:srgbClr val="F5F5F5"/>
                    </a:solidFill>
                  </a:tcPr>
                </a:tc>
                <a:tc>
                  <a:txBody>
                    <a:bodyPr/>
                    <a:lstStyle/>
                    <a:p>
                      <a:pPr algn="r" fontAlgn="ctr"/>
                      <a:r>
                        <a:rPr lang="en-US">
                          <a:effectLst/>
                        </a:rPr>
                        <a:t>3890.48</a:t>
                      </a:r>
                    </a:p>
                  </a:txBody>
                  <a:tcPr anchor="ctr">
                    <a:lnL>
                      <a:noFill/>
                    </a:lnL>
                    <a:lnR>
                      <a:noFill/>
                    </a:lnR>
                    <a:lnT>
                      <a:noFill/>
                    </a:lnT>
                    <a:lnB>
                      <a:noFill/>
                    </a:lnB>
                    <a:solidFill>
                      <a:srgbClr val="F5F5F5"/>
                    </a:solidFill>
                  </a:tcPr>
                </a:tc>
                <a:extLst>
                  <a:ext uri="{0D108BD9-81ED-4DB2-BD59-A6C34878D82A}">
                    <a16:rowId xmlns:a16="http://schemas.microsoft.com/office/drawing/2014/main" val="3880933750"/>
                  </a:ext>
                </a:extLst>
              </a:tr>
              <a:tr h="353231">
                <a:tc>
                  <a:txBody>
                    <a:bodyPr/>
                    <a:lstStyle/>
                    <a:p>
                      <a:pPr algn="r" fontAlgn="ctr"/>
                      <a:r>
                        <a:rPr lang="en-US">
                          <a:effectLst/>
                        </a:rPr>
                        <a:t>4</a:t>
                      </a:r>
                    </a:p>
                  </a:txBody>
                  <a:tcPr anchor="ctr">
                    <a:lnL>
                      <a:noFill/>
                    </a:lnL>
                    <a:lnR>
                      <a:noFill/>
                    </a:lnR>
                    <a:lnT>
                      <a:noFill/>
                    </a:lnT>
                    <a:lnB>
                      <a:noFill/>
                    </a:lnB>
                    <a:solidFill>
                      <a:srgbClr val="FFFFFF"/>
                    </a:solidFill>
                  </a:tcPr>
                </a:tc>
                <a:tc>
                  <a:txBody>
                    <a:bodyPr/>
                    <a:lstStyle/>
                    <a:p>
                      <a:pPr algn="r" fontAlgn="ctr"/>
                      <a:r>
                        <a:rPr lang="en-US">
                          <a:effectLst/>
                        </a:rPr>
                        <a:t>132237.32</a:t>
                      </a:r>
                    </a:p>
                  </a:txBody>
                  <a:tcPr anchor="ctr">
                    <a:lnL>
                      <a:noFill/>
                    </a:lnL>
                    <a:lnR>
                      <a:noFill/>
                    </a:lnR>
                    <a:lnT>
                      <a:noFill/>
                    </a:lnT>
                    <a:lnB>
                      <a:noFill/>
                    </a:lnB>
                    <a:solidFill>
                      <a:srgbClr val="FFFFFF"/>
                    </a:solidFill>
                  </a:tcPr>
                </a:tc>
                <a:tc>
                  <a:txBody>
                    <a:bodyPr/>
                    <a:lstStyle/>
                    <a:p>
                      <a:pPr algn="r" fontAlgn="ctr"/>
                      <a:r>
                        <a:rPr lang="en-US">
                          <a:effectLst/>
                        </a:rPr>
                        <a:t>135822.67</a:t>
                      </a:r>
                    </a:p>
                  </a:txBody>
                  <a:tcPr anchor="ctr">
                    <a:lnL>
                      <a:noFill/>
                    </a:lnL>
                    <a:lnR>
                      <a:noFill/>
                    </a:lnR>
                    <a:lnT>
                      <a:noFill/>
                    </a:lnT>
                    <a:lnB>
                      <a:noFill/>
                    </a:lnB>
                    <a:solidFill>
                      <a:srgbClr val="FFFFFF"/>
                    </a:solidFill>
                  </a:tcPr>
                </a:tc>
                <a:tc>
                  <a:txBody>
                    <a:bodyPr/>
                    <a:lstStyle/>
                    <a:p>
                      <a:pPr algn="r" fontAlgn="ctr"/>
                      <a:r>
                        <a:rPr lang="en-US">
                          <a:effectLst/>
                        </a:rPr>
                        <a:t>3585.35</a:t>
                      </a:r>
                    </a:p>
                  </a:txBody>
                  <a:tcPr anchor="ctr">
                    <a:lnL>
                      <a:noFill/>
                    </a:lnL>
                    <a:lnR>
                      <a:noFill/>
                    </a:lnR>
                    <a:lnT>
                      <a:noFill/>
                    </a:lnT>
                    <a:lnB>
                      <a:noFill/>
                    </a:lnB>
                    <a:solidFill>
                      <a:srgbClr val="FFFFFF"/>
                    </a:solidFill>
                  </a:tcPr>
                </a:tc>
                <a:extLst>
                  <a:ext uri="{0D108BD9-81ED-4DB2-BD59-A6C34878D82A}">
                    <a16:rowId xmlns:a16="http://schemas.microsoft.com/office/drawing/2014/main" val="2020041506"/>
                  </a:ext>
                </a:extLst>
              </a:tr>
              <a:tr h="353231">
                <a:tc>
                  <a:txBody>
                    <a:bodyPr/>
                    <a:lstStyle/>
                    <a:p>
                      <a:pPr algn="r" fontAlgn="ctr"/>
                      <a:r>
                        <a:rPr lang="en-US">
                          <a:effectLst/>
                        </a:rPr>
                        <a:t>1</a:t>
                      </a:r>
                    </a:p>
                  </a:txBody>
                  <a:tcPr anchor="ctr">
                    <a:lnL>
                      <a:noFill/>
                    </a:lnL>
                    <a:lnR>
                      <a:noFill/>
                    </a:lnR>
                    <a:lnT>
                      <a:noFill/>
                    </a:lnT>
                    <a:lnB>
                      <a:noFill/>
                    </a:lnB>
                    <a:solidFill>
                      <a:srgbClr val="F5F5F5"/>
                    </a:solidFill>
                  </a:tcPr>
                </a:tc>
                <a:tc>
                  <a:txBody>
                    <a:bodyPr/>
                    <a:lstStyle/>
                    <a:p>
                      <a:pPr algn="r" fontAlgn="ctr"/>
                      <a:r>
                        <a:rPr lang="en-US">
                          <a:effectLst/>
                        </a:rPr>
                        <a:t>131259.17</a:t>
                      </a:r>
                    </a:p>
                  </a:txBody>
                  <a:tcPr anchor="ctr">
                    <a:lnL>
                      <a:noFill/>
                    </a:lnL>
                    <a:lnR>
                      <a:noFill/>
                    </a:lnR>
                    <a:lnT>
                      <a:noFill/>
                    </a:lnT>
                    <a:lnB>
                      <a:noFill/>
                    </a:lnB>
                    <a:solidFill>
                      <a:srgbClr val="F5F5F5"/>
                    </a:solidFill>
                  </a:tcPr>
                </a:tc>
                <a:tc>
                  <a:txBody>
                    <a:bodyPr/>
                    <a:lstStyle/>
                    <a:p>
                      <a:pPr algn="r" fontAlgn="ctr"/>
                      <a:r>
                        <a:rPr lang="en-US">
                          <a:effectLst/>
                        </a:rPr>
                        <a:t>134818.00</a:t>
                      </a:r>
                    </a:p>
                  </a:txBody>
                  <a:tcPr anchor="ctr">
                    <a:lnL>
                      <a:noFill/>
                    </a:lnL>
                    <a:lnR>
                      <a:noFill/>
                    </a:lnR>
                    <a:lnT>
                      <a:noFill/>
                    </a:lnT>
                    <a:lnB>
                      <a:noFill/>
                    </a:lnB>
                    <a:solidFill>
                      <a:srgbClr val="F5F5F5"/>
                    </a:solidFill>
                  </a:tcPr>
                </a:tc>
                <a:tc>
                  <a:txBody>
                    <a:bodyPr/>
                    <a:lstStyle/>
                    <a:p>
                      <a:pPr algn="r" fontAlgn="ctr"/>
                      <a:r>
                        <a:rPr lang="en-US">
                          <a:effectLst/>
                        </a:rPr>
                        <a:t>3558.83</a:t>
                      </a:r>
                    </a:p>
                  </a:txBody>
                  <a:tcPr anchor="ctr">
                    <a:lnL>
                      <a:noFill/>
                    </a:lnL>
                    <a:lnR>
                      <a:noFill/>
                    </a:lnR>
                    <a:lnT>
                      <a:noFill/>
                    </a:lnT>
                    <a:lnB>
                      <a:noFill/>
                    </a:lnB>
                    <a:solidFill>
                      <a:srgbClr val="F5F5F5"/>
                    </a:solidFill>
                  </a:tcPr>
                </a:tc>
                <a:extLst>
                  <a:ext uri="{0D108BD9-81ED-4DB2-BD59-A6C34878D82A}">
                    <a16:rowId xmlns:a16="http://schemas.microsoft.com/office/drawing/2014/main" val="2665409219"/>
                  </a:ext>
                </a:extLst>
              </a:tr>
              <a:tr h="353231">
                <a:tc>
                  <a:txBody>
                    <a:bodyPr/>
                    <a:lstStyle/>
                    <a:p>
                      <a:pPr algn="r" fontAlgn="ctr"/>
                      <a:r>
                        <a:rPr lang="en-US">
                          <a:effectLst/>
                        </a:rPr>
                        <a:t>0</a:t>
                      </a:r>
                    </a:p>
                  </a:txBody>
                  <a:tcPr anchor="ctr">
                    <a:lnL>
                      <a:noFill/>
                    </a:lnL>
                    <a:lnR>
                      <a:noFill/>
                    </a:lnR>
                    <a:lnT>
                      <a:noFill/>
                    </a:lnT>
                    <a:lnB>
                      <a:noFill/>
                    </a:lnB>
                    <a:solidFill>
                      <a:srgbClr val="FFFFFF"/>
                    </a:solidFill>
                  </a:tcPr>
                </a:tc>
                <a:tc>
                  <a:txBody>
                    <a:bodyPr/>
                    <a:lstStyle/>
                    <a:p>
                      <a:pPr algn="r" fontAlgn="ctr"/>
                      <a:r>
                        <a:rPr lang="en-US">
                          <a:effectLst/>
                        </a:rPr>
                        <a:t>113766.68</a:t>
                      </a:r>
                    </a:p>
                  </a:txBody>
                  <a:tcPr anchor="ctr">
                    <a:lnL>
                      <a:noFill/>
                    </a:lnL>
                    <a:lnR>
                      <a:noFill/>
                    </a:lnR>
                    <a:lnT>
                      <a:noFill/>
                    </a:lnT>
                    <a:lnB>
                      <a:noFill/>
                    </a:lnB>
                    <a:solidFill>
                      <a:srgbClr val="FFFFFF"/>
                    </a:solidFill>
                  </a:tcPr>
                </a:tc>
                <a:tc>
                  <a:txBody>
                    <a:bodyPr/>
                    <a:lstStyle/>
                    <a:p>
                      <a:pPr algn="r" fontAlgn="ctr"/>
                      <a:r>
                        <a:rPr lang="en-US">
                          <a:effectLst/>
                        </a:rPr>
                        <a:t>116851.23</a:t>
                      </a:r>
                    </a:p>
                  </a:txBody>
                  <a:tcPr anchor="ctr">
                    <a:lnL>
                      <a:noFill/>
                    </a:lnL>
                    <a:lnR>
                      <a:noFill/>
                    </a:lnR>
                    <a:lnT>
                      <a:noFill/>
                    </a:lnT>
                    <a:lnB>
                      <a:noFill/>
                    </a:lnB>
                    <a:solidFill>
                      <a:srgbClr val="FFFFFF"/>
                    </a:solidFill>
                  </a:tcPr>
                </a:tc>
                <a:tc>
                  <a:txBody>
                    <a:bodyPr/>
                    <a:lstStyle/>
                    <a:p>
                      <a:pPr algn="r" fontAlgn="ctr"/>
                      <a:r>
                        <a:rPr lang="en-US">
                          <a:effectLst/>
                        </a:rPr>
                        <a:t>3084.55</a:t>
                      </a:r>
                    </a:p>
                  </a:txBody>
                  <a:tcPr anchor="ctr">
                    <a:lnL>
                      <a:noFill/>
                    </a:lnL>
                    <a:lnR>
                      <a:noFill/>
                    </a:lnR>
                    <a:lnT>
                      <a:noFill/>
                    </a:lnT>
                    <a:lnB>
                      <a:noFill/>
                    </a:lnB>
                    <a:solidFill>
                      <a:srgbClr val="FFFFFF"/>
                    </a:solidFill>
                  </a:tcPr>
                </a:tc>
                <a:extLst>
                  <a:ext uri="{0D108BD9-81ED-4DB2-BD59-A6C34878D82A}">
                    <a16:rowId xmlns:a16="http://schemas.microsoft.com/office/drawing/2014/main" val="406289461"/>
                  </a:ext>
                </a:extLst>
              </a:tr>
              <a:tr h="353231">
                <a:tc>
                  <a:txBody>
                    <a:bodyPr/>
                    <a:lstStyle/>
                    <a:p>
                      <a:pPr algn="r" fontAlgn="ctr"/>
                      <a:r>
                        <a:rPr lang="en-US">
                          <a:effectLst/>
                        </a:rPr>
                        <a:t>8</a:t>
                      </a:r>
                    </a:p>
                  </a:txBody>
                  <a:tcPr anchor="ctr">
                    <a:lnL>
                      <a:noFill/>
                    </a:lnL>
                    <a:lnR>
                      <a:noFill/>
                    </a:lnR>
                    <a:lnT>
                      <a:noFill/>
                    </a:lnT>
                    <a:lnB>
                      <a:noFill/>
                    </a:lnB>
                    <a:solidFill>
                      <a:srgbClr val="F5F5F5"/>
                    </a:solidFill>
                  </a:tcPr>
                </a:tc>
                <a:tc>
                  <a:txBody>
                    <a:bodyPr/>
                    <a:lstStyle/>
                    <a:p>
                      <a:pPr algn="r" fontAlgn="ctr"/>
                      <a:r>
                        <a:rPr lang="en-US">
                          <a:effectLst/>
                        </a:rPr>
                        <a:t>98434.30</a:t>
                      </a:r>
                    </a:p>
                  </a:txBody>
                  <a:tcPr anchor="ctr">
                    <a:lnL>
                      <a:noFill/>
                    </a:lnL>
                    <a:lnR>
                      <a:noFill/>
                    </a:lnR>
                    <a:lnT>
                      <a:noFill/>
                    </a:lnT>
                    <a:lnB>
                      <a:noFill/>
                    </a:lnB>
                    <a:solidFill>
                      <a:srgbClr val="F5F5F5"/>
                    </a:solidFill>
                  </a:tcPr>
                </a:tc>
                <a:tc>
                  <a:txBody>
                    <a:bodyPr/>
                    <a:lstStyle/>
                    <a:p>
                      <a:pPr algn="r" fontAlgn="ctr"/>
                      <a:r>
                        <a:rPr lang="en-US">
                          <a:effectLst/>
                        </a:rPr>
                        <a:t>101103.15</a:t>
                      </a:r>
                    </a:p>
                  </a:txBody>
                  <a:tcPr anchor="ctr">
                    <a:lnL>
                      <a:noFill/>
                    </a:lnL>
                    <a:lnR>
                      <a:noFill/>
                    </a:lnR>
                    <a:lnT>
                      <a:noFill/>
                    </a:lnT>
                    <a:lnB>
                      <a:noFill/>
                    </a:lnB>
                    <a:solidFill>
                      <a:srgbClr val="F5F5F5"/>
                    </a:solidFill>
                  </a:tcPr>
                </a:tc>
                <a:tc>
                  <a:txBody>
                    <a:bodyPr/>
                    <a:lstStyle/>
                    <a:p>
                      <a:pPr algn="r" fontAlgn="ctr"/>
                      <a:r>
                        <a:rPr lang="en-US">
                          <a:effectLst/>
                        </a:rPr>
                        <a:t>2668.85</a:t>
                      </a:r>
                    </a:p>
                  </a:txBody>
                  <a:tcPr anchor="ctr">
                    <a:lnL>
                      <a:noFill/>
                    </a:lnL>
                    <a:lnR>
                      <a:noFill/>
                    </a:lnR>
                    <a:lnT>
                      <a:noFill/>
                    </a:lnT>
                    <a:lnB>
                      <a:noFill/>
                    </a:lnB>
                    <a:solidFill>
                      <a:srgbClr val="F5F5F5"/>
                    </a:solidFill>
                  </a:tcPr>
                </a:tc>
                <a:extLst>
                  <a:ext uri="{0D108BD9-81ED-4DB2-BD59-A6C34878D82A}">
                    <a16:rowId xmlns:a16="http://schemas.microsoft.com/office/drawing/2014/main" val="3950280470"/>
                  </a:ext>
                </a:extLst>
              </a:tr>
              <a:tr h="353231">
                <a:tc>
                  <a:txBody>
                    <a:bodyPr/>
                    <a:lstStyle/>
                    <a:p>
                      <a:pPr algn="r" fontAlgn="ctr"/>
                      <a:r>
                        <a:rPr lang="en-US">
                          <a:effectLst/>
                        </a:rPr>
                        <a:t>2</a:t>
                      </a:r>
                    </a:p>
                  </a:txBody>
                  <a:tcPr anchor="ctr">
                    <a:lnL>
                      <a:noFill/>
                    </a:lnL>
                    <a:lnR>
                      <a:noFill/>
                    </a:lnR>
                    <a:lnT>
                      <a:noFill/>
                    </a:lnT>
                    <a:lnB>
                      <a:noFill/>
                    </a:lnB>
                    <a:solidFill>
                      <a:srgbClr val="FFFFFF"/>
                    </a:solidFill>
                  </a:tcPr>
                </a:tc>
                <a:tc>
                  <a:txBody>
                    <a:bodyPr/>
                    <a:lstStyle/>
                    <a:p>
                      <a:pPr algn="r" fontAlgn="ctr"/>
                      <a:r>
                        <a:rPr lang="en-US">
                          <a:effectLst/>
                        </a:rPr>
                        <a:t>96028.32</a:t>
                      </a:r>
                    </a:p>
                  </a:txBody>
                  <a:tcPr anchor="ctr">
                    <a:lnL>
                      <a:noFill/>
                    </a:lnL>
                    <a:lnR>
                      <a:noFill/>
                    </a:lnR>
                    <a:lnT>
                      <a:noFill/>
                    </a:lnT>
                    <a:lnB>
                      <a:noFill/>
                    </a:lnB>
                    <a:solidFill>
                      <a:srgbClr val="FFFFFF"/>
                    </a:solidFill>
                  </a:tcPr>
                </a:tc>
                <a:tc>
                  <a:txBody>
                    <a:bodyPr/>
                    <a:lstStyle/>
                    <a:p>
                      <a:pPr algn="r" fontAlgn="ctr"/>
                      <a:r>
                        <a:rPr lang="en-US">
                          <a:effectLst/>
                        </a:rPr>
                        <a:t>98631.94</a:t>
                      </a:r>
                    </a:p>
                  </a:txBody>
                  <a:tcPr anchor="ctr">
                    <a:lnL>
                      <a:noFill/>
                    </a:lnL>
                    <a:lnR>
                      <a:noFill/>
                    </a:lnR>
                    <a:lnT>
                      <a:noFill/>
                    </a:lnT>
                    <a:lnB>
                      <a:noFill/>
                    </a:lnB>
                    <a:solidFill>
                      <a:srgbClr val="FFFFFF"/>
                    </a:solidFill>
                  </a:tcPr>
                </a:tc>
                <a:tc>
                  <a:txBody>
                    <a:bodyPr/>
                    <a:lstStyle/>
                    <a:p>
                      <a:pPr algn="r" fontAlgn="ctr"/>
                      <a:r>
                        <a:rPr lang="en-US">
                          <a:effectLst/>
                        </a:rPr>
                        <a:t>2603.62</a:t>
                      </a:r>
                    </a:p>
                  </a:txBody>
                  <a:tcPr anchor="ctr">
                    <a:lnL>
                      <a:noFill/>
                    </a:lnL>
                    <a:lnR>
                      <a:noFill/>
                    </a:lnR>
                    <a:lnT>
                      <a:noFill/>
                    </a:lnT>
                    <a:lnB>
                      <a:noFill/>
                    </a:lnB>
                    <a:solidFill>
                      <a:srgbClr val="FFFFFF"/>
                    </a:solidFill>
                  </a:tcPr>
                </a:tc>
                <a:extLst>
                  <a:ext uri="{0D108BD9-81ED-4DB2-BD59-A6C34878D82A}">
                    <a16:rowId xmlns:a16="http://schemas.microsoft.com/office/drawing/2014/main" val="1963681268"/>
                  </a:ext>
                </a:extLst>
              </a:tr>
              <a:tr h="353231">
                <a:tc>
                  <a:txBody>
                    <a:bodyPr/>
                    <a:lstStyle/>
                    <a:p>
                      <a:pPr algn="r" fontAlgn="ctr"/>
                      <a:r>
                        <a:rPr lang="en-US">
                          <a:effectLst/>
                        </a:rPr>
                        <a:t>3</a:t>
                      </a:r>
                    </a:p>
                  </a:txBody>
                  <a:tcPr anchor="ctr">
                    <a:lnL>
                      <a:noFill/>
                    </a:lnL>
                    <a:lnR>
                      <a:noFill/>
                    </a:lnR>
                    <a:lnT>
                      <a:noFill/>
                    </a:lnT>
                    <a:lnB>
                      <a:noFill/>
                    </a:lnB>
                    <a:solidFill>
                      <a:srgbClr val="F5F5F5"/>
                    </a:solidFill>
                  </a:tcPr>
                </a:tc>
                <a:tc>
                  <a:txBody>
                    <a:bodyPr/>
                    <a:lstStyle/>
                    <a:p>
                      <a:pPr algn="r" fontAlgn="ctr"/>
                      <a:r>
                        <a:rPr lang="en-US">
                          <a:effectLst/>
                        </a:rPr>
                        <a:t>89853.38</a:t>
                      </a:r>
                    </a:p>
                  </a:txBody>
                  <a:tcPr anchor="ctr">
                    <a:lnL>
                      <a:noFill/>
                    </a:lnL>
                    <a:lnR>
                      <a:noFill/>
                    </a:lnR>
                    <a:lnT>
                      <a:noFill/>
                    </a:lnT>
                    <a:lnB>
                      <a:noFill/>
                    </a:lnB>
                    <a:solidFill>
                      <a:srgbClr val="F5F5F5"/>
                    </a:solidFill>
                  </a:tcPr>
                </a:tc>
                <a:tc>
                  <a:txBody>
                    <a:bodyPr/>
                    <a:lstStyle/>
                    <a:p>
                      <a:pPr algn="r" fontAlgn="ctr"/>
                      <a:r>
                        <a:rPr lang="en-US">
                          <a:effectLst/>
                        </a:rPr>
                        <a:t>92289.57</a:t>
                      </a:r>
                    </a:p>
                  </a:txBody>
                  <a:tcPr anchor="ctr">
                    <a:lnL>
                      <a:noFill/>
                    </a:lnL>
                    <a:lnR>
                      <a:noFill/>
                    </a:lnR>
                    <a:lnT>
                      <a:noFill/>
                    </a:lnT>
                    <a:lnB>
                      <a:noFill/>
                    </a:lnB>
                    <a:solidFill>
                      <a:srgbClr val="F5F5F5"/>
                    </a:solidFill>
                  </a:tcPr>
                </a:tc>
                <a:tc>
                  <a:txBody>
                    <a:bodyPr/>
                    <a:lstStyle/>
                    <a:p>
                      <a:pPr algn="r" fontAlgn="ctr"/>
                      <a:r>
                        <a:rPr lang="en-US">
                          <a:effectLst/>
                        </a:rPr>
                        <a:t>2436.19</a:t>
                      </a:r>
                    </a:p>
                  </a:txBody>
                  <a:tcPr anchor="ctr">
                    <a:lnL>
                      <a:noFill/>
                    </a:lnL>
                    <a:lnR>
                      <a:noFill/>
                    </a:lnR>
                    <a:lnT>
                      <a:noFill/>
                    </a:lnT>
                    <a:lnB>
                      <a:noFill/>
                    </a:lnB>
                    <a:solidFill>
                      <a:srgbClr val="F5F5F5"/>
                    </a:solidFill>
                  </a:tcPr>
                </a:tc>
                <a:extLst>
                  <a:ext uri="{0D108BD9-81ED-4DB2-BD59-A6C34878D82A}">
                    <a16:rowId xmlns:a16="http://schemas.microsoft.com/office/drawing/2014/main" val="188479466"/>
                  </a:ext>
                </a:extLst>
              </a:tr>
              <a:tr h="353231">
                <a:tc>
                  <a:txBody>
                    <a:bodyPr/>
                    <a:lstStyle/>
                    <a:p>
                      <a:pPr algn="r" fontAlgn="ctr"/>
                      <a:r>
                        <a:rPr lang="en-US">
                          <a:effectLst/>
                        </a:rPr>
                        <a:t>6</a:t>
                      </a:r>
                    </a:p>
                  </a:txBody>
                  <a:tcPr anchor="ctr">
                    <a:lnL>
                      <a:noFill/>
                    </a:lnL>
                    <a:lnR>
                      <a:noFill/>
                    </a:lnR>
                    <a:lnT>
                      <a:noFill/>
                    </a:lnT>
                    <a:lnB>
                      <a:noFill/>
                    </a:lnB>
                    <a:solidFill>
                      <a:srgbClr val="FFFFFF"/>
                    </a:solidFill>
                  </a:tcPr>
                </a:tc>
                <a:tc>
                  <a:txBody>
                    <a:bodyPr/>
                    <a:lstStyle/>
                    <a:p>
                      <a:pPr algn="r" fontAlgn="ctr"/>
                      <a:r>
                        <a:rPr lang="en-US">
                          <a:effectLst/>
                        </a:rPr>
                        <a:t>87298.49</a:t>
                      </a:r>
                    </a:p>
                  </a:txBody>
                  <a:tcPr anchor="ctr">
                    <a:lnL>
                      <a:noFill/>
                    </a:lnL>
                    <a:lnR>
                      <a:noFill/>
                    </a:lnR>
                    <a:lnT>
                      <a:noFill/>
                    </a:lnT>
                    <a:lnB>
                      <a:noFill/>
                    </a:lnB>
                    <a:solidFill>
                      <a:srgbClr val="FFFFFF"/>
                    </a:solidFill>
                  </a:tcPr>
                </a:tc>
                <a:tc>
                  <a:txBody>
                    <a:bodyPr/>
                    <a:lstStyle/>
                    <a:p>
                      <a:pPr algn="r" fontAlgn="ctr"/>
                      <a:r>
                        <a:rPr lang="en-US">
                          <a:effectLst/>
                        </a:rPr>
                        <a:t>89665.41</a:t>
                      </a:r>
                    </a:p>
                  </a:txBody>
                  <a:tcPr anchor="ctr">
                    <a:lnL>
                      <a:noFill/>
                    </a:lnL>
                    <a:lnR>
                      <a:noFill/>
                    </a:lnR>
                    <a:lnT>
                      <a:noFill/>
                    </a:lnT>
                    <a:lnB>
                      <a:noFill/>
                    </a:lnB>
                    <a:solidFill>
                      <a:srgbClr val="FFFFFF"/>
                    </a:solidFill>
                  </a:tcPr>
                </a:tc>
                <a:tc>
                  <a:txBody>
                    <a:bodyPr/>
                    <a:lstStyle/>
                    <a:p>
                      <a:pPr algn="r" fontAlgn="ctr"/>
                      <a:r>
                        <a:rPr lang="en-US" dirty="0">
                          <a:effectLst/>
                        </a:rPr>
                        <a:t>2366.92</a:t>
                      </a:r>
                    </a:p>
                  </a:txBody>
                  <a:tcPr anchor="ctr">
                    <a:lnL>
                      <a:noFill/>
                    </a:lnL>
                    <a:lnR>
                      <a:noFill/>
                    </a:lnR>
                    <a:lnT>
                      <a:noFill/>
                    </a:lnT>
                    <a:lnB>
                      <a:noFill/>
                    </a:lnB>
                    <a:solidFill>
                      <a:srgbClr val="FFFFFF"/>
                    </a:solidFill>
                  </a:tcPr>
                </a:tc>
                <a:extLst>
                  <a:ext uri="{0D108BD9-81ED-4DB2-BD59-A6C34878D82A}">
                    <a16:rowId xmlns:a16="http://schemas.microsoft.com/office/drawing/2014/main" val="2766725870"/>
                  </a:ext>
                </a:extLst>
              </a:tr>
            </a:tbl>
          </a:graphicData>
        </a:graphic>
      </p:graphicFrame>
      <p:sp>
        <p:nvSpPr>
          <p:cNvPr id="4" name="TextBox 3">
            <a:extLst>
              <a:ext uri="{FF2B5EF4-FFF2-40B4-BE49-F238E27FC236}">
                <a16:creationId xmlns:a16="http://schemas.microsoft.com/office/drawing/2014/main" id="{0A9ED36E-EE07-FB43-A9EA-4E6DC4ADC594}"/>
              </a:ext>
            </a:extLst>
          </p:cNvPr>
          <p:cNvSpPr txBox="1"/>
          <p:nvPr/>
        </p:nvSpPr>
        <p:spPr>
          <a:xfrm>
            <a:off x="1049471" y="360106"/>
            <a:ext cx="2215671" cy="1200329"/>
          </a:xfrm>
          <a:prstGeom prst="rect">
            <a:avLst/>
          </a:prstGeom>
          <a:noFill/>
        </p:spPr>
        <p:txBody>
          <a:bodyPr wrap="none" rtlCol="0">
            <a:spAutoFit/>
          </a:bodyPr>
          <a:lstStyle/>
          <a:p>
            <a:r>
              <a:rPr lang="en-US" sz="3600" i="1" dirty="0"/>
              <a:t>Garage </a:t>
            </a:r>
          </a:p>
          <a:p>
            <a:r>
              <a:rPr lang="en-US" sz="3600" i="1" dirty="0"/>
              <a:t>	Finish</a:t>
            </a:r>
            <a:endParaRPr lang="en-US" sz="3600" dirty="0"/>
          </a:p>
        </p:txBody>
      </p:sp>
      <p:pic>
        <p:nvPicPr>
          <p:cNvPr id="7" name="Picture 6">
            <a:extLst>
              <a:ext uri="{FF2B5EF4-FFF2-40B4-BE49-F238E27FC236}">
                <a16:creationId xmlns:a16="http://schemas.microsoft.com/office/drawing/2014/main" id="{750CA86D-5445-E14A-A6E8-8BA9B3DCC0E7}"/>
              </a:ext>
            </a:extLst>
          </p:cNvPr>
          <p:cNvPicPr>
            <a:picLocks noChangeAspect="1"/>
          </p:cNvPicPr>
          <p:nvPr/>
        </p:nvPicPr>
        <p:blipFill>
          <a:blip r:embed="rId3"/>
          <a:stretch>
            <a:fillRect/>
          </a:stretch>
        </p:blipFill>
        <p:spPr>
          <a:xfrm>
            <a:off x="5791752" y="1683024"/>
            <a:ext cx="5562048" cy="4402157"/>
          </a:xfrm>
          <a:prstGeom prst="rect">
            <a:avLst/>
          </a:prstGeom>
        </p:spPr>
      </p:pic>
      <p:sp>
        <p:nvSpPr>
          <p:cNvPr id="6" name="TextBox 5">
            <a:extLst>
              <a:ext uri="{FF2B5EF4-FFF2-40B4-BE49-F238E27FC236}">
                <a16:creationId xmlns:a16="http://schemas.microsoft.com/office/drawing/2014/main" id="{07C93A03-B632-A041-AA8A-D1E386402D3B}"/>
              </a:ext>
            </a:extLst>
          </p:cNvPr>
          <p:cNvSpPr txBox="1"/>
          <p:nvPr/>
        </p:nvSpPr>
        <p:spPr>
          <a:xfrm>
            <a:off x="7328452" y="6056246"/>
            <a:ext cx="2043573" cy="307777"/>
          </a:xfrm>
          <a:prstGeom prst="rect">
            <a:avLst/>
          </a:prstGeom>
          <a:noFill/>
        </p:spPr>
        <p:txBody>
          <a:bodyPr wrap="none" rtlCol="0">
            <a:spAutoFit/>
          </a:bodyPr>
          <a:lstStyle/>
          <a:p>
            <a:r>
              <a:rPr lang="en-US" sz="1400" dirty="0" err="1"/>
              <a:t>SalePrice</a:t>
            </a:r>
            <a:r>
              <a:rPr lang="en-US" sz="1400" dirty="0"/>
              <a:t> of a house (avg)</a:t>
            </a:r>
          </a:p>
        </p:txBody>
      </p:sp>
      <p:sp>
        <p:nvSpPr>
          <p:cNvPr id="8" name="TextBox 7">
            <a:extLst>
              <a:ext uri="{FF2B5EF4-FFF2-40B4-BE49-F238E27FC236}">
                <a16:creationId xmlns:a16="http://schemas.microsoft.com/office/drawing/2014/main" id="{B252281B-C511-904C-84BA-57979391EF8C}"/>
              </a:ext>
            </a:extLst>
          </p:cNvPr>
          <p:cNvSpPr txBox="1"/>
          <p:nvPr/>
        </p:nvSpPr>
        <p:spPr>
          <a:xfrm rot="16200000">
            <a:off x="5389465" y="3648623"/>
            <a:ext cx="716863" cy="307777"/>
          </a:xfrm>
          <a:prstGeom prst="rect">
            <a:avLst/>
          </a:prstGeom>
          <a:noFill/>
        </p:spPr>
        <p:txBody>
          <a:bodyPr wrap="none" rtlCol="0">
            <a:spAutoFit/>
          </a:bodyPr>
          <a:lstStyle/>
          <a:p>
            <a:r>
              <a:rPr lang="en-US" sz="1400" dirty="0"/>
              <a:t>Houses</a:t>
            </a:r>
          </a:p>
        </p:txBody>
      </p:sp>
    </p:spTree>
    <p:extLst>
      <p:ext uri="{BB962C8B-B14F-4D97-AF65-F5344CB8AC3E}">
        <p14:creationId xmlns:p14="http://schemas.microsoft.com/office/powerpoint/2010/main" val="34396444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48AC-2FF5-0748-A5A7-15624C412826}"/>
              </a:ext>
            </a:extLst>
          </p:cNvPr>
          <p:cNvSpPr>
            <a:spLocks noGrp="1"/>
          </p:cNvSpPr>
          <p:nvPr>
            <p:ph type="title"/>
          </p:nvPr>
        </p:nvSpPr>
        <p:spPr>
          <a:xfrm>
            <a:off x="838200" y="842204"/>
            <a:ext cx="10515600" cy="1325563"/>
          </a:xfrm>
        </p:spPr>
        <p:txBody>
          <a:bodyPr/>
          <a:lstStyle/>
          <a:p>
            <a:r>
              <a:rPr lang="en-US" b="1" i="1" dirty="0"/>
              <a:t>Garage Finish: 			</a:t>
            </a:r>
            <a:br>
              <a:rPr lang="en-US" b="1" i="1" dirty="0"/>
            </a:br>
            <a:r>
              <a:rPr lang="en-US" b="1" i="1" dirty="0"/>
              <a:t>	Conclusions</a:t>
            </a:r>
          </a:p>
        </p:txBody>
      </p:sp>
      <p:sp>
        <p:nvSpPr>
          <p:cNvPr id="3" name="Content Placeholder 2">
            <a:extLst>
              <a:ext uri="{FF2B5EF4-FFF2-40B4-BE49-F238E27FC236}">
                <a16:creationId xmlns:a16="http://schemas.microsoft.com/office/drawing/2014/main" id="{B1A27500-BF2F-1243-820B-BC00EF68C711}"/>
              </a:ext>
            </a:extLst>
          </p:cNvPr>
          <p:cNvSpPr>
            <a:spLocks noGrp="1"/>
          </p:cNvSpPr>
          <p:nvPr>
            <p:ph idx="1"/>
          </p:nvPr>
        </p:nvSpPr>
        <p:spPr>
          <a:xfrm>
            <a:off x="838200" y="3429000"/>
            <a:ext cx="10515600" cy="2747962"/>
          </a:xfrm>
        </p:spPr>
        <p:txBody>
          <a:bodyPr>
            <a:normAutofit/>
          </a:bodyPr>
          <a:lstStyle/>
          <a:p>
            <a:r>
              <a:rPr lang="en-US" sz="2200" dirty="0"/>
              <a:t>The Unfinished Garage turned into Finished yields a return on the investment and could be considered for the future repairs</a:t>
            </a:r>
          </a:p>
        </p:txBody>
      </p:sp>
    </p:spTree>
    <p:extLst>
      <p:ext uri="{BB962C8B-B14F-4D97-AF65-F5344CB8AC3E}">
        <p14:creationId xmlns:p14="http://schemas.microsoft.com/office/powerpoint/2010/main" val="41814003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7892A4-2AF3-9943-93DB-BE40C4B45AF8}"/>
              </a:ext>
            </a:extLst>
          </p:cNvPr>
          <p:cNvSpPr>
            <a:spLocks noGrp="1"/>
          </p:cNvSpPr>
          <p:nvPr>
            <p:ph type="title"/>
          </p:nvPr>
        </p:nvSpPr>
        <p:spPr>
          <a:xfrm>
            <a:off x="2197101" y="735283"/>
            <a:ext cx="4978399" cy="3165045"/>
          </a:xfrm>
        </p:spPr>
        <p:txBody>
          <a:bodyPr vert="horz" lIns="91440" tIns="45720" rIns="91440" bIns="45720" rtlCol="0" anchor="b">
            <a:normAutofit/>
          </a:bodyPr>
          <a:lstStyle/>
          <a:p>
            <a:r>
              <a:rPr lang="en-US" sz="5400" b="1" i="1" dirty="0"/>
              <a:t>Basement 	Features</a:t>
            </a:r>
            <a:endParaRPr lang="en-US" sz="5200" kern="1200" dirty="0">
              <a:solidFill>
                <a:schemeClr val="tx1"/>
              </a:solidFill>
              <a:latin typeface="+mj-lt"/>
              <a:ea typeface="+mj-ea"/>
              <a:cs typeface="+mj-cs"/>
            </a:endParaRPr>
          </a:p>
        </p:txBody>
      </p:sp>
      <p:pic>
        <p:nvPicPr>
          <p:cNvPr id="25" name="Graphic 24" descr="Statistics">
            <a:extLst>
              <a:ext uri="{FF2B5EF4-FFF2-40B4-BE49-F238E27FC236}">
                <a16:creationId xmlns:a16="http://schemas.microsoft.com/office/drawing/2014/main" id="{9766C45E-8917-4FF3-AAF8-73B6FCEB18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549" y="2776619"/>
            <a:ext cx="1289051" cy="1289051"/>
          </a:xfrm>
          <a:prstGeom prst="rect">
            <a:avLst/>
          </a:prstGeom>
        </p:spPr>
      </p:pic>
      <p:pic>
        <p:nvPicPr>
          <p:cNvPr id="27" name="Graphic 26" descr="Statistics">
            <a:extLst>
              <a:ext uri="{FF2B5EF4-FFF2-40B4-BE49-F238E27FC236}">
                <a16:creationId xmlns:a16="http://schemas.microsoft.com/office/drawing/2014/main" id="{F4F535DF-E58B-4640-8CC8-7B113BF2AE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Tree>
    <p:extLst>
      <p:ext uri="{BB962C8B-B14F-4D97-AF65-F5344CB8AC3E}">
        <p14:creationId xmlns:p14="http://schemas.microsoft.com/office/powerpoint/2010/main" val="4053670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869ECC-EB76-D54F-BDA4-7576BFABFC3E}"/>
              </a:ext>
            </a:extLst>
          </p:cNvPr>
          <p:cNvSpPr>
            <a:spLocks noGrp="1"/>
          </p:cNvSpPr>
          <p:nvPr>
            <p:ph type="title"/>
          </p:nvPr>
        </p:nvSpPr>
        <p:spPr>
          <a:xfrm>
            <a:off x="411480" y="735910"/>
            <a:ext cx="4443154" cy="1328451"/>
          </a:xfrm>
        </p:spPr>
        <p:txBody>
          <a:bodyPr anchor="b">
            <a:normAutofit/>
          </a:bodyPr>
          <a:lstStyle/>
          <a:p>
            <a:r>
              <a:rPr lang="en-US" sz="3400" b="1" i="1" dirty="0"/>
              <a:t>Exploratory Data Analysis:</a:t>
            </a:r>
            <a:endParaRPr lang="en-US" sz="3400" dirty="0"/>
          </a:p>
        </p:txBody>
      </p:sp>
      <p:sp>
        <p:nvSpPr>
          <p:cNvPr id="68" name="Rectangle 67">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0" name="Rectangle 69">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4442C9B-C80E-6C41-8A6C-F9D50FF61491}"/>
              </a:ext>
            </a:extLst>
          </p:cNvPr>
          <p:cNvSpPr>
            <a:spLocks noGrp="1"/>
          </p:cNvSpPr>
          <p:nvPr>
            <p:ph idx="1"/>
          </p:nvPr>
        </p:nvSpPr>
        <p:spPr>
          <a:xfrm>
            <a:off x="411479" y="2499886"/>
            <a:ext cx="6424036" cy="3622204"/>
          </a:xfrm>
        </p:spPr>
        <p:txBody>
          <a:bodyPr>
            <a:normAutofit lnSpcReduction="10000"/>
          </a:bodyPr>
          <a:lstStyle/>
          <a:p>
            <a:r>
              <a:rPr lang="en-US" sz="1800" dirty="0"/>
              <a:t>Removed Duplicate Rows </a:t>
            </a:r>
          </a:p>
          <a:p>
            <a:endParaRPr lang="en-US" sz="1800" dirty="0"/>
          </a:p>
          <a:p>
            <a:pPr marL="0" indent="0">
              <a:buNone/>
            </a:pPr>
            <a:endParaRPr lang="en-US" sz="1800" dirty="0"/>
          </a:p>
          <a:p>
            <a:endParaRPr lang="en-US" sz="1800" dirty="0"/>
          </a:p>
          <a:p>
            <a:r>
              <a:rPr lang="en-US" sz="1800" dirty="0"/>
              <a:t>Removed Irrelevant observations – removed “PID”</a:t>
            </a:r>
          </a:p>
          <a:p>
            <a:endParaRPr lang="en-US" sz="1800" dirty="0"/>
          </a:p>
          <a:p>
            <a:pPr marL="0" indent="0">
              <a:buNone/>
            </a:pPr>
            <a:r>
              <a:rPr lang="en-US" sz="1800" dirty="0"/>
              <a:t> </a:t>
            </a:r>
          </a:p>
          <a:p>
            <a:endParaRPr lang="en-US" sz="1800" dirty="0"/>
          </a:p>
          <a:p>
            <a:endParaRPr lang="en-US" sz="1800" dirty="0"/>
          </a:p>
          <a:p>
            <a:r>
              <a:rPr lang="en-US" sz="1800" dirty="0"/>
              <a:t>Created a list of Variables with Missing Values and Cleaned It</a:t>
            </a:r>
          </a:p>
          <a:p>
            <a:endParaRPr lang="en-US" sz="1800" dirty="0"/>
          </a:p>
        </p:txBody>
      </p:sp>
      <p:sp>
        <p:nvSpPr>
          <p:cNvPr id="5" name="Rectangle 1">
            <a:extLst>
              <a:ext uri="{FF2B5EF4-FFF2-40B4-BE49-F238E27FC236}">
                <a16:creationId xmlns:a16="http://schemas.microsoft.com/office/drawing/2014/main" id="{F9DA8A10-800F-9A41-BCB1-8FEDB26BA7A8}"/>
              </a:ext>
            </a:extLst>
          </p:cNvPr>
          <p:cNvSpPr>
            <a:spLocks noChangeArrowheads="1"/>
          </p:cNvSpPr>
          <p:nvPr/>
        </p:nvSpPr>
        <p:spPr bwMode="auto">
          <a:xfrm>
            <a:off x="8871271" y="1542365"/>
            <a:ext cx="8435922" cy="521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204723" bIns="-184092"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n-US" altLang="en-US" sz="1000" b="0" i="0" u="none" strike="noStrike" cap="none" normalizeH="0" baseline="0">
                <a:ln>
                  <a:noFill/>
                </a:ln>
                <a:solidFill>
                  <a:srgbClr val="000000"/>
                </a:solidFill>
                <a:effectLst/>
                <a:latin typeface="Courier New" panose="02070309020205020404" pitchFamily="49" charset="0"/>
              </a:rPr>
            </a:br>
            <a:endParaRPr kumimoji="0" lang="en-US" altLang="en-US" sz="1000" b="0" i="0" u="none" strike="noStrike" cap="none" normalizeH="0" baseline="0">
              <a:ln>
                <a:noFill/>
              </a:ln>
              <a:solidFill>
                <a:srgbClr val="000000"/>
              </a:solidFill>
              <a:effectLst/>
              <a:latin typeface="Courier New" panose="02070309020205020404" pitchFamily="49" charset="0"/>
            </a:endParaRPr>
          </a:p>
          <a:p>
            <a:pPr marL="0" marR="0" lvl="0" indent="0" algn="l" defTabSz="914400" rtl="0" eaLnBrk="0" fontAlgn="base" latinLnBrk="0" hangingPunct="0">
              <a:spcBef>
                <a:spcPct val="0"/>
              </a:spcBef>
              <a:spcAft>
                <a:spcPts val="60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7" name="Table 6">
            <a:extLst>
              <a:ext uri="{FF2B5EF4-FFF2-40B4-BE49-F238E27FC236}">
                <a16:creationId xmlns:a16="http://schemas.microsoft.com/office/drawing/2014/main" id="{6D4EE120-F471-1D43-AC06-F736F3044A66}"/>
              </a:ext>
            </a:extLst>
          </p:cNvPr>
          <p:cNvGraphicFramePr>
            <a:graphicFrameLocks noGrp="1"/>
          </p:cNvGraphicFramePr>
          <p:nvPr>
            <p:extLst>
              <p:ext uri="{D42A27DB-BD31-4B8C-83A1-F6EECF244321}">
                <p14:modId xmlns:p14="http://schemas.microsoft.com/office/powerpoint/2010/main" val="3949416428"/>
              </p:ext>
            </p:extLst>
          </p:nvPr>
        </p:nvGraphicFramePr>
        <p:xfrm>
          <a:off x="8229598" y="884420"/>
          <a:ext cx="2758192" cy="5292534"/>
        </p:xfrm>
        <a:graphic>
          <a:graphicData uri="http://schemas.openxmlformats.org/drawingml/2006/table">
            <a:tbl>
              <a:tblPr/>
              <a:tblGrid>
                <a:gridCol w="1379096">
                  <a:extLst>
                    <a:ext uri="{9D8B030D-6E8A-4147-A177-3AD203B41FA5}">
                      <a16:colId xmlns:a16="http://schemas.microsoft.com/office/drawing/2014/main" val="3573971263"/>
                    </a:ext>
                  </a:extLst>
                </a:gridCol>
                <a:gridCol w="1379096">
                  <a:extLst>
                    <a:ext uri="{9D8B030D-6E8A-4147-A177-3AD203B41FA5}">
                      <a16:colId xmlns:a16="http://schemas.microsoft.com/office/drawing/2014/main" val="3854918632"/>
                    </a:ext>
                  </a:extLst>
                </a:gridCol>
              </a:tblGrid>
              <a:tr h="203559">
                <a:tc>
                  <a:txBody>
                    <a:bodyPr/>
                    <a:lstStyle/>
                    <a:p>
                      <a:pPr algn="r" fontAlgn="ctr"/>
                      <a:endParaRPr lang="en-US" sz="800" b="1">
                        <a:effectLst/>
                      </a:endParaRPr>
                    </a:p>
                  </a:txBody>
                  <a:tcPr marL="41840" marR="41840" marT="20920" marB="20920" anchor="ctr">
                    <a:lnL>
                      <a:noFill/>
                    </a:lnL>
                    <a:lnR>
                      <a:noFill/>
                    </a:lnR>
                    <a:lnT>
                      <a:noFill/>
                    </a:lnT>
                    <a:lnB>
                      <a:noFill/>
                    </a:lnB>
                    <a:solidFill>
                      <a:srgbClr val="FFFFFF"/>
                    </a:solidFill>
                  </a:tcPr>
                </a:tc>
                <a:tc>
                  <a:txBody>
                    <a:bodyPr/>
                    <a:lstStyle/>
                    <a:p>
                      <a:pPr algn="r" fontAlgn="ctr"/>
                      <a:r>
                        <a:rPr lang="en-US" sz="800" b="1">
                          <a:effectLst/>
                        </a:rPr>
                        <a:t>Missing</a:t>
                      </a:r>
                    </a:p>
                  </a:txBody>
                  <a:tcPr marL="41840" marR="41840" marT="20920" marB="20920" anchor="ctr">
                    <a:lnL>
                      <a:noFill/>
                    </a:lnL>
                    <a:lnR>
                      <a:noFill/>
                    </a:lnR>
                    <a:lnT>
                      <a:noFill/>
                    </a:lnT>
                    <a:lnB>
                      <a:noFill/>
                    </a:lnB>
                    <a:solidFill>
                      <a:srgbClr val="FFFFFF"/>
                    </a:solidFill>
                  </a:tcPr>
                </a:tc>
                <a:extLst>
                  <a:ext uri="{0D108BD9-81ED-4DB2-BD59-A6C34878D82A}">
                    <a16:rowId xmlns:a16="http://schemas.microsoft.com/office/drawing/2014/main" val="4106759749"/>
                  </a:ext>
                </a:extLst>
              </a:tr>
              <a:tr h="203559">
                <a:tc>
                  <a:txBody>
                    <a:bodyPr/>
                    <a:lstStyle/>
                    <a:p>
                      <a:pPr algn="r" fontAlgn="ctr"/>
                      <a:r>
                        <a:rPr lang="en-US" sz="800">
                          <a:effectLst/>
                        </a:rPr>
                        <a:t>PoolQC</a:t>
                      </a:r>
                    </a:p>
                  </a:txBody>
                  <a:tcPr marL="41840" marR="41840" marT="20920" marB="20920" anchor="ctr">
                    <a:lnL>
                      <a:noFill/>
                    </a:lnL>
                    <a:lnR>
                      <a:noFill/>
                    </a:lnR>
                    <a:lnT>
                      <a:noFill/>
                    </a:lnT>
                    <a:lnB>
                      <a:noFill/>
                    </a:lnB>
                    <a:solidFill>
                      <a:srgbClr val="F5F5F5"/>
                    </a:solidFill>
                  </a:tcPr>
                </a:tc>
                <a:tc>
                  <a:txBody>
                    <a:bodyPr/>
                    <a:lstStyle/>
                    <a:p>
                      <a:pPr algn="r" fontAlgn="ctr"/>
                      <a:r>
                        <a:rPr lang="en-US" sz="800">
                          <a:effectLst/>
                        </a:rPr>
                        <a:t>2571</a:t>
                      </a:r>
                    </a:p>
                  </a:txBody>
                  <a:tcPr marL="41840" marR="41840" marT="20920" marB="20920" anchor="ctr">
                    <a:lnL>
                      <a:noFill/>
                    </a:lnL>
                    <a:lnR>
                      <a:noFill/>
                    </a:lnR>
                    <a:lnT>
                      <a:noFill/>
                    </a:lnT>
                    <a:lnB>
                      <a:noFill/>
                    </a:lnB>
                    <a:solidFill>
                      <a:srgbClr val="F5F5F5"/>
                    </a:solidFill>
                  </a:tcPr>
                </a:tc>
                <a:extLst>
                  <a:ext uri="{0D108BD9-81ED-4DB2-BD59-A6C34878D82A}">
                    <a16:rowId xmlns:a16="http://schemas.microsoft.com/office/drawing/2014/main" val="2760493732"/>
                  </a:ext>
                </a:extLst>
              </a:tr>
              <a:tr h="203559">
                <a:tc>
                  <a:txBody>
                    <a:bodyPr/>
                    <a:lstStyle/>
                    <a:p>
                      <a:pPr algn="r" fontAlgn="ctr"/>
                      <a:r>
                        <a:rPr lang="en-US" sz="800">
                          <a:effectLst/>
                        </a:rPr>
                        <a:t>MiscFeature</a:t>
                      </a:r>
                    </a:p>
                  </a:txBody>
                  <a:tcPr marL="41840" marR="41840" marT="20920" marB="20920" anchor="ctr">
                    <a:lnL>
                      <a:noFill/>
                    </a:lnL>
                    <a:lnR>
                      <a:noFill/>
                    </a:lnR>
                    <a:lnT>
                      <a:noFill/>
                    </a:lnT>
                    <a:lnB>
                      <a:noFill/>
                    </a:lnB>
                    <a:solidFill>
                      <a:srgbClr val="FFFFFF"/>
                    </a:solidFill>
                  </a:tcPr>
                </a:tc>
                <a:tc>
                  <a:txBody>
                    <a:bodyPr/>
                    <a:lstStyle/>
                    <a:p>
                      <a:pPr algn="r" fontAlgn="ctr"/>
                      <a:r>
                        <a:rPr lang="en-US" sz="800">
                          <a:effectLst/>
                        </a:rPr>
                        <a:t>2483</a:t>
                      </a:r>
                    </a:p>
                  </a:txBody>
                  <a:tcPr marL="41840" marR="41840" marT="20920" marB="20920" anchor="ctr">
                    <a:lnL>
                      <a:noFill/>
                    </a:lnL>
                    <a:lnR>
                      <a:noFill/>
                    </a:lnR>
                    <a:lnT>
                      <a:noFill/>
                    </a:lnT>
                    <a:lnB>
                      <a:noFill/>
                    </a:lnB>
                    <a:solidFill>
                      <a:srgbClr val="FFFFFF"/>
                    </a:solidFill>
                  </a:tcPr>
                </a:tc>
                <a:extLst>
                  <a:ext uri="{0D108BD9-81ED-4DB2-BD59-A6C34878D82A}">
                    <a16:rowId xmlns:a16="http://schemas.microsoft.com/office/drawing/2014/main" val="752278679"/>
                  </a:ext>
                </a:extLst>
              </a:tr>
              <a:tr h="203559">
                <a:tc>
                  <a:txBody>
                    <a:bodyPr/>
                    <a:lstStyle/>
                    <a:p>
                      <a:pPr algn="r" fontAlgn="ctr"/>
                      <a:r>
                        <a:rPr lang="en-US" sz="800">
                          <a:effectLst/>
                        </a:rPr>
                        <a:t>Alley</a:t>
                      </a:r>
                    </a:p>
                  </a:txBody>
                  <a:tcPr marL="41840" marR="41840" marT="20920" marB="20920" anchor="ctr">
                    <a:lnL>
                      <a:noFill/>
                    </a:lnL>
                    <a:lnR>
                      <a:noFill/>
                    </a:lnR>
                    <a:lnT>
                      <a:noFill/>
                    </a:lnT>
                    <a:lnB>
                      <a:noFill/>
                    </a:lnB>
                    <a:solidFill>
                      <a:srgbClr val="F5F5F5"/>
                    </a:solidFill>
                  </a:tcPr>
                </a:tc>
                <a:tc>
                  <a:txBody>
                    <a:bodyPr/>
                    <a:lstStyle/>
                    <a:p>
                      <a:pPr algn="r" fontAlgn="ctr"/>
                      <a:r>
                        <a:rPr lang="en-US" sz="800">
                          <a:effectLst/>
                        </a:rPr>
                        <a:t>2412</a:t>
                      </a:r>
                    </a:p>
                  </a:txBody>
                  <a:tcPr marL="41840" marR="41840" marT="20920" marB="20920" anchor="ctr">
                    <a:lnL>
                      <a:noFill/>
                    </a:lnL>
                    <a:lnR>
                      <a:noFill/>
                    </a:lnR>
                    <a:lnT>
                      <a:noFill/>
                    </a:lnT>
                    <a:lnB>
                      <a:noFill/>
                    </a:lnB>
                    <a:solidFill>
                      <a:srgbClr val="F5F5F5"/>
                    </a:solidFill>
                  </a:tcPr>
                </a:tc>
                <a:extLst>
                  <a:ext uri="{0D108BD9-81ED-4DB2-BD59-A6C34878D82A}">
                    <a16:rowId xmlns:a16="http://schemas.microsoft.com/office/drawing/2014/main" val="920395848"/>
                  </a:ext>
                </a:extLst>
              </a:tr>
              <a:tr h="203559">
                <a:tc>
                  <a:txBody>
                    <a:bodyPr/>
                    <a:lstStyle/>
                    <a:p>
                      <a:pPr algn="r" fontAlgn="ctr"/>
                      <a:r>
                        <a:rPr lang="en-US" sz="800">
                          <a:effectLst/>
                        </a:rPr>
                        <a:t>Fence</a:t>
                      </a:r>
                    </a:p>
                  </a:txBody>
                  <a:tcPr marL="41840" marR="41840" marT="20920" marB="20920" anchor="ctr">
                    <a:lnL>
                      <a:noFill/>
                    </a:lnL>
                    <a:lnR>
                      <a:noFill/>
                    </a:lnR>
                    <a:lnT>
                      <a:noFill/>
                    </a:lnT>
                    <a:lnB>
                      <a:noFill/>
                    </a:lnB>
                    <a:solidFill>
                      <a:srgbClr val="FFFFFF"/>
                    </a:solidFill>
                  </a:tcPr>
                </a:tc>
                <a:tc>
                  <a:txBody>
                    <a:bodyPr/>
                    <a:lstStyle/>
                    <a:p>
                      <a:pPr algn="r" fontAlgn="ctr"/>
                      <a:r>
                        <a:rPr lang="en-US" sz="800">
                          <a:effectLst/>
                        </a:rPr>
                        <a:t>2055</a:t>
                      </a:r>
                    </a:p>
                  </a:txBody>
                  <a:tcPr marL="41840" marR="41840" marT="20920" marB="20920" anchor="ctr">
                    <a:lnL>
                      <a:noFill/>
                    </a:lnL>
                    <a:lnR>
                      <a:noFill/>
                    </a:lnR>
                    <a:lnT>
                      <a:noFill/>
                    </a:lnT>
                    <a:lnB>
                      <a:noFill/>
                    </a:lnB>
                    <a:solidFill>
                      <a:srgbClr val="FFFFFF"/>
                    </a:solidFill>
                  </a:tcPr>
                </a:tc>
                <a:extLst>
                  <a:ext uri="{0D108BD9-81ED-4DB2-BD59-A6C34878D82A}">
                    <a16:rowId xmlns:a16="http://schemas.microsoft.com/office/drawing/2014/main" val="3625764208"/>
                  </a:ext>
                </a:extLst>
              </a:tr>
              <a:tr h="203559">
                <a:tc>
                  <a:txBody>
                    <a:bodyPr/>
                    <a:lstStyle/>
                    <a:p>
                      <a:pPr algn="r" fontAlgn="ctr"/>
                      <a:r>
                        <a:rPr lang="en-US" sz="800">
                          <a:effectLst/>
                        </a:rPr>
                        <a:t>FireplaceQu</a:t>
                      </a:r>
                    </a:p>
                  </a:txBody>
                  <a:tcPr marL="41840" marR="41840" marT="20920" marB="20920" anchor="ctr">
                    <a:lnL>
                      <a:noFill/>
                    </a:lnL>
                    <a:lnR>
                      <a:noFill/>
                    </a:lnR>
                    <a:lnT>
                      <a:noFill/>
                    </a:lnT>
                    <a:lnB>
                      <a:noFill/>
                    </a:lnB>
                    <a:solidFill>
                      <a:srgbClr val="F5F5F5"/>
                    </a:solidFill>
                  </a:tcPr>
                </a:tc>
                <a:tc>
                  <a:txBody>
                    <a:bodyPr/>
                    <a:lstStyle/>
                    <a:p>
                      <a:pPr algn="r" fontAlgn="ctr"/>
                      <a:r>
                        <a:rPr lang="en-US" sz="800">
                          <a:effectLst/>
                        </a:rPr>
                        <a:t>1241</a:t>
                      </a:r>
                    </a:p>
                  </a:txBody>
                  <a:tcPr marL="41840" marR="41840" marT="20920" marB="20920" anchor="ctr">
                    <a:lnL>
                      <a:noFill/>
                    </a:lnL>
                    <a:lnR>
                      <a:noFill/>
                    </a:lnR>
                    <a:lnT>
                      <a:noFill/>
                    </a:lnT>
                    <a:lnB>
                      <a:noFill/>
                    </a:lnB>
                    <a:solidFill>
                      <a:srgbClr val="F5F5F5"/>
                    </a:solidFill>
                  </a:tcPr>
                </a:tc>
                <a:extLst>
                  <a:ext uri="{0D108BD9-81ED-4DB2-BD59-A6C34878D82A}">
                    <a16:rowId xmlns:a16="http://schemas.microsoft.com/office/drawing/2014/main" val="3588551214"/>
                  </a:ext>
                </a:extLst>
              </a:tr>
              <a:tr h="203559">
                <a:tc>
                  <a:txBody>
                    <a:bodyPr/>
                    <a:lstStyle/>
                    <a:p>
                      <a:pPr algn="r" fontAlgn="ctr"/>
                      <a:r>
                        <a:rPr lang="en-US" sz="800">
                          <a:effectLst/>
                        </a:rPr>
                        <a:t>LotFrontage</a:t>
                      </a:r>
                    </a:p>
                  </a:txBody>
                  <a:tcPr marL="41840" marR="41840" marT="20920" marB="20920" anchor="ctr">
                    <a:lnL>
                      <a:noFill/>
                    </a:lnL>
                    <a:lnR>
                      <a:noFill/>
                    </a:lnR>
                    <a:lnT>
                      <a:noFill/>
                    </a:lnT>
                    <a:lnB>
                      <a:noFill/>
                    </a:lnB>
                    <a:solidFill>
                      <a:srgbClr val="FFFFFF"/>
                    </a:solidFill>
                  </a:tcPr>
                </a:tc>
                <a:tc>
                  <a:txBody>
                    <a:bodyPr/>
                    <a:lstStyle/>
                    <a:p>
                      <a:pPr algn="r" fontAlgn="ctr"/>
                      <a:r>
                        <a:rPr lang="en-US" sz="800">
                          <a:effectLst/>
                        </a:rPr>
                        <a:t>462</a:t>
                      </a:r>
                    </a:p>
                  </a:txBody>
                  <a:tcPr marL="41840" marR="41840" marT="20920" marB="20920" anchor="ctr">
                    <a:lnL>
                      <a:noFill/>
                    </a:lnL>
                    <a:lnR>
                      <a:noFill/>
                    </a:lnR>
                    <a:lnT>
                      <a:noFill/>
                    </a:lnT>
                    <a:lnB>
                      <a:noFill/>
                    </a:lnB>
                    <a:solidFill>
                      <a:srgbClr val="FFFFFF"/>
                    </a:solidFill>
                  </a:tcPr>
                </a:tc>
                <a:extLst>
                  <a:ext uri="{0D108BD9-81ED-4DB2-BD59-A6C34878D82A}">
                    <a16:rowId xmlns:a16="http://schemas.microsoft.com/office/drawing/2014/main" val="3977494259"/>
                  </a:ext>
                </a:extLst>
              </a:tr>
              <a:tr h="203559">
                <a:tc>
                  <a:txBody>
                    <a:bodyPr/>
                    <a:lstStyle/>
                    <a:p>
                      <a:pPr algn="r" fontAlgn="ctr"/>
                      <a:r>
                        <a:rPr lang="en-US" sz="800">
                          <a:effectLst/>
                        </a:rPr>
                        <a:t>GarageFinish</a:t>
                      </a:r>
                    </a:p>
                  </a:txBody>
                  <a:tcPr marL="41840" marR="41840" marT="20920" marB="20920" anchor="ctr">
                    <a:lnL>
                      <a:noFill/>
                    </a:lnL>
                    <a:lnR>
                      <a:noFill/>
                    </a:lnR>
                    <a:lnT>
                      <a:noFill/>
                    </a:lnT>
                    <a:lnB>
                      <a:noFill/>
                    </a:lnB>
                    <a:solidFill>
                      <a:srgbClr val="F5F5F5"/>
                    </a:solidFill>
                  </a:tcPr>
                </a:tc>
                <a:tc>
                  <a:txBody>
                    <a:bodyPr/>
                    <a:lstStyle/>
                    <a:p>
                      <a:pPr algn="r" fontAlgn="ctr"/>
                      <a:r>
                        <a:rPr lang="en-US" sz="800">
                          <a:effectLst/>
                        </a:rPr>
                        <a:t>129</a:t>
                      </a:r>
                    </a:p>
                  </a:txBody>
                  <a:tcPr marL="41840" marR="41840" marT="20920" marB="20920" anchor="ctr">
                    <a:lnL>
                      <a:noFill/>
                    </a:lnL>
                    <a:lnR>
                      <a:noFill/>
                    </a:lnR>
                    <a:lnT>
                      <a:noFill/>
                    </a:lnT>
                    <a:lnB>
                      <a:noFill/>
                    </a:lnB>
                    <a:solidFill>
                      <a:srgbClr val="F5F5F5"/>
                    </a:solidFill>
                  </a:tcPr>
                </a:tc>
                <a:extLst>
                  <a:ext uri="{0D108BD9-81ED-4DB2-BD59-A6C34878D82A}">
                    <a16:rowId xmlns:a16="http://schemas.microsoft.com/office/drawing/2014/main" val="2993867579"/>
                  </a:ext>
                </a:extLst>
              </a:tr>
              <a:tr h="203559">
                <a:tc>
                  <a:txBody>
                    <a:bodyPr/>
                    <a:lstStyle/>
                    <a:p>
                      <a:pPr algn="r" fontAlgn="ctr"/>
                      <a:r>
                        <a:rPr lang="en-US" sz="800">
                          <a:effectLst/>
                        </a:rPr>
                        <a:t>GarageQual</a:t>
                      </a:r>
                    </a:p>
                  </a:txBody>
                  <a:tcPr marL="41840" marR="41840" marT="20920" marB="20920" anchor="ctr">
                    <a:lnL>
                      <a:noFill/>
                    </a:lnL>
                    <a:lnR>
                      <a:noFill/>
                    </a:lnR>
                    <a:lnT>
                      <a:noFill/>
                    </a:lnT>
                    <a:lnB>
                      <a:noFill/>
                    </a:lnB>
                    <a:solidFill>
                      <a:srgbClr val="FFFFFF"/>
                    </a:solidFill>
                  </a:tcPr>
                </a:tc>
                <a:tc>
                  <a:txBody>
                    <a:bodyPr/>
                    <a:lstStyle/>
                    <a:p>
                      <a:pPr algn="r" fontAlgn="ctr"/>
                      <a:r>
                        <a:rPr lang="en-US" sz="800">
                          <a:effectLst/>
                        </a:rPr>
                        <a:t>129</a:t>
                      </a:r>
                    </a:p>
                  </a:txBody>
                  <a:tcPr marL="41840" marR="41840" marT="20920" marB="20920" anchor="ctr">
                    <a:lnL>
                      <a:noFill/>
                    </a:lnL>
                    <a:lnR>
                      <a:noFill/>
                    </a:lnR>
                    <a:lnT>
                      <a:noFill/>
                    </a:lnT>
                    <a:lnB>
                      <a:noFill/>
                    </a:lnB>
                    <a:solidFill>
                      <a:srgbClr val="FFFFFF"/>
                    </a:solidFill>
                  </a:tcPr>
                </a:tc>
                <a:extLst>
                  <a:ext uri="{0D108BD9-81ED-4DB2-BD59-A6C34878D82A}">
                    <a16:rowId xmlns:a16="http://schemas.microsoft.com/office/drawing/2014/main" val="2979772769"/>
                  </a:ext>
                </a:extLst>
              </a:tr>
              <a:tr h="203559">
                <a:tc>
                  <a:txBody>
                    <a:bodyPr/>
                    <a:lstStyle/>
                    <a:p>
                      <a:pPr algn="r" fontAlgn="ctr"/>
                      <a:r>
                        <a:rPr lang="en-US" sz="800">
                          <a:effectLst/>
                        </a:rPr>
                        <a:t>GarageCond</a:t>
                      </a:r>
                    </a:p>
                  </a:txBody>
                  <a:tcPr marL="41840" marR="41840" marT="20920" marB="20920" anchor="ctr">
                    <a:lnL>
                      <a:noFill/>
                    </a:lnL>
                    <a:lnR>
                      <a:noFill/>
                    </a:lnR>
                    <a:lnT>
                      <a:noFill/>
                    </a:lnT>
                    <a:lnB>
                      <a:noFill/>
                    </a:lnB>
                    <a:solidFill>
                      <a:srgbClr val="F5F5F5"/>
                    </a:solidFill>
                  </a:tcPr>
                </a:tc>
                <a:tc>
                  <a:txBody>
                    <a:bodyPr/>
                    <a:lstStyle/>
                    <a:p>
                      <a:pPr algn="r" fontAlgn="ctr"/>
                      <a:r>
                        <a:rPr lang="en-US" sz="800">
                          <a:effectLst/>
                        </a:rPr>
                        <a:t>129</a:t>
                      </a:r>
                    </a:p>
                  </a:txBody>
                  <a:tcPr marL="41840" marR="41840" marT="20920" marB="20920" anchor="ctr">
                    <a:lnL>
                      <a:noFill/>
                    </a:lnL>
                    <a:lnR>
                      <a:noFill/>
                    </a:lnR>
                    <a:lnT>
                      <a:noFill/>
                    </a:lnT>
                    <a:lnB>
                      <a:noFill/>
                    </a:lnB>
                    <a:solidFill>
                      <a:srgbClr val="F5F5F5"/>
                    </a:solidFill>
                  </a:tcPr>
                </a:tc>
                <a:extLst>
                  <a:ext uri="{0D108BD9-81ED-4DB2-BD59-A6C34878D82A}">
                    <a16:rowId xmlns:a16="http://schemas.microsoft.com/office/drawing/2014/main" val="445538335"/>
                  </a:ext>
                </a:extLst>
              </a:tr>
              <a:tr h="203559">
                <a:tc>
                  <a:txBody>
                    <a:bodyPr/>
                    <a:lstStyle/>
                    <a:p>
                      <a:pPr algn="r" fontAlgn="ctr"/>
                      <a:r>
                        <a:rPr lang="en-US" sz="800">
                          <a:effectLst/>
                        </a:rPr>
                        <a:t>GarageType</a:t>
                      </a:r>
                    </a:p>
                  </a:txBody>
                  <a:tcPr marL="41840" marR="41840" marT="20920" marB="20920" anchor="ctr">
                    <a:lnL>
                      <a:noFill/>
                    </a:lnL>
                    <a:lnR>
                      <a:noFill/>
                    </a:lnR>
                    <a:lnT>
                      <a:noFill/>
                    </a:lnT>
                    <a:lnB>
                      <a:noFill/>
                    </a:lnB>
                    <a:solidFill>
                      <a:srgbClr val="FFFFFF"/>
                    </a:solidFill>
                  </a:tcPr>
                </a:tc>
                <a:tc>
                  <a:txBody>
                    <a:bodyPr/>
                    <a:lstStyle/>
                    <a:p>
                      <a:pPr algn="r" fontAlgn="ctr"/>
                      <a:r>
                        <a:rPr lang="en-US" sz="800">
                          <a:effectLst/>
                        </a:rPr>
                        <a:t>127</a:t>
                      </a:r>
                    </a:p>
                  </a:txBody>
                  <a:tcPr marL="41840" marR="41840" marT="20920" marB="20920" anchor="ctr">
                    <a:lnL>
                      <a:noFill/>
                    </a:lnL>
                    <a:lnR>
                      <a:noFill/>
                    </a:lnR>
                    <a:lnT>
                      <a:noFill/>
                    </a:lnT>
                    <a:lnB>
                      <a:noFill/>
                    </a:lnB>
                    <a:solidFill>
                      <a:srgbClr val="FFFFFF"/>
                    </a:solidFill>
                  </a:tcPr>
                </a:tc>
                <a:extLst>
                  <a:ext uri="{0D108BD9-81ED-4DB2-BD59-A6C34878D82A}">
                    <a16:rowId xmlns:a16="http://schemas.microsoft.com/office/drawing/2014/main" val="3905181520"/>
                  </a:ext>
                </a:extLst>
              </a:tr>
              <a:tr h="203559">
                <a:tc>
                  <a:txBody>
                    <a:bodyPr/>
                    <a:lstStyle/>
                    <a:p>
                      <a:pPr algn="r" fontAlgn="ctr"/>
                      <a:r>
                        <a:rPr lang="en-US" sz="800">
                          <a:effectLst/>
                        </a:rPr>
                        <a:t>BsmtExposure</a:t>
                      </a:r>
                    </a:p>
                  </a:txBody>
                  <a:tcPr marL="41840" marR="41840" marT="20920" marB="20920" anchor="ctr">
                    <a:lnL>
                      <a:noFill/>
                    </a:lnL>
                    <a:lnR>
                      <a:noFill/>
                    </a:lnR>
                    <a:lnT>
                      <a:noFill/>
                    </a:lnT>
                    <a:lnB>
                      <a:noFill/>
                    </a:lnB>
                    <a:solidFill>
                      <a:srgbClr val="F5F5F5"/>
                    </a:solidFill>
                  </a:tcPr>
                </a:tc>
                <a:tc>
                  <a:txBody>
                    <a:bodyPr/>
                    <a:lstStyle/>
                    <a:p>
                      <a:pPr algn="r" fontAlgn="ctr"/>
                      <a:r>
                        <a:rPr lang="en-US" sz="800">
                          <a:effectLst/>
                        </a:rPr>
                        <a:t>71</a:t>
                      </a:r>
                    </a:p>
                  </a:txBody>
                  <a:tcPr marL="41840" marR="41840" marT="20920" marB="20920" anchor="ctr">
                    <a:lnL>
                      <a:noFill/>
                    </a:lnL>
                    <a:lnR>
                      <a:noFill/>
                    </a:lnR>
                    <a:lnT>
                      <a:noFill/>
                    </a:lnT>
                    <a:lnB>
                      <a:noFill/>
                    </a:lnB>
                    <a:solidFill>
                      <a:srgbClr val="F5F5F5"/>
                    </a:solidFill>
                  </a:tcPr>
                </a:tc>
                <a:extLst>
                  <a:ext uri="{0D108BD9-81ED-4DB2-BD59-A6C34878D82A}">
                    <a16:rowId xmlns:a16="http://schemas.microsoft.com/office/drawing/2014/main" val="1140560859"/>
                  </a:ext>
                </a:extLst>
              </a:tr>
              <a:tr h="203559">
                <a:tc>
                  <a:txBody>
                    <a:bodyPr/>
                    <a:lstStyle/>
                    <a:p>
                      <a:pPr algn="r" fontAlgn="ctr"/>
                      <a:r>
                        <a:rPr lang="en-US" sz="800">
                          <a:effectLst/>
                        </a:rPr>
                        <a:t>BsmtFinType2</a:t>
                      </a:r>
                    </a:p>
                  </a:txBody>
                  <a:tcPr marL="41840" marR="41840" marT="20920" marB="20920" anchor="ctr">
                    <a:lnL>
                      <a:noFill/>
                    </a:lnL>
                    <a:lnR>
                      <a:noFill/>
                    </a:lnR>
                    <a:lnT>
                      <a:noFill/>
                    </a:lnT>
                    <a:lnB>
                      <a:noFill/>
                    </a:lnB>
                    <a:solidFill>
                      <a:srgbClr val="FFFFFF"/>
                    </a:solidFill>
                  </a:tcPr>
                </a:tc>
                <a:tc>
                  <a:txBody>
                    <a:bodyPr/>
                    <a:lstStyle/>
                    <a:p>
                      <a:pPr algn="r" fontAlgn="ctr"/>
                      <a:r>
                        <a:rPr lang="en-US" sz="800">
                          <a:effectLst/>
                        </a:rPr>
                        <a:t>70</a:t>
                      </a:r>
                    </a:p>
                  </a:txBody>
                  <a:tcPr marL="41840" marR="41840" marT="20920" marB="20920" anchor="ctr">
                    <a:lnL>
                      <a:noFill/>
                    </a:lnL>
                    <a:lnR>
                      <a:noFill/>
                    </a:lnR>
                    <a:lnT>
                      <a:noFill/>
                    </a:lnT>
                    <a:lnB>
                      <a:noFill/>
                    </a:lnB>
                    <a:solidFill>
                      <a:srgbClr val="FFFFFF"/>
                    </a:solidFill>
                  </a:tcPr>
                </a:tc>
                <a:extLst>
                  <a:ext uri="{0D108BD9-81ED-4DB2-BD59-A6C34878D82A}">
                    <a16:rowId xmlns:a16="http://schemas.microsoft.com/office/drawing/2014/main" val="2449438709"/>
                  </a:ext>
                </a:extLst>
              </a:tr>
              <a:tr h="203559">
                <a:tc>
                  <a:txBody>
                    <a:bodyPr/>
                    <a:lstStyle/>
                    <a:p>
                      <a:pPr algn="r" fontAlgn="ctr"/>
                      <a:r>
                        <a:rPr lang="en-US" sz="800" dirty="0">
                          <a:effectLst/>
                        </a:rPr>
                        <a:t>BsmtFinType1</a:t>
                      </a:r>
                    </a:p>
                  </a:txBody>
                  <a:tcPr marL="41840" marR="41840" marT="20920" marB="20920" anchor="ctr">
                    <a:lnL>
                      <a:noFill/>
                    </a:lnL>
                    <a:lnR>
                      <a:noFill/>
                    </a:lnR>
                    <a:lnT>
                      <a:noFill/>
                    </a:lnT>
                    <a:lnB>
                      <a:noFill/>
                    </a:lnB>
                    <a:solidFill>
                      <a:srgbClr val="F5F5F5"/>
                    </a:solidFill>
                  </a:tcPr>
                </a:tc>
                <a:tc>
                  <a:txBody>
                    <a:bodyPr/>
                    <a:lstStyle/>
                    <a:p>
                      <a:pPr algn="r" fontAlgn="ctr"/>
                      <a:r>
                        <a:rPr lang="en-US" sz="800">
                          <a:effectLst/>
                        </a:rPr>
                        <a:t>69</a:t>
                      </a:r>
                    </a:p>
                  </a:txBody>
                  <a:tcPr marL="41840" marR="41840" marT="20920" marB="20920" anchor="ctr">
                    <a:lnL>
                      <a:noFill/>
                    </a:lnL>
                    <a:lnR>
                      <a:noFill/>
                    </a:lnR>
                    <a:lnT>
                      <a:noFill/>
                    </a:lnT>
                    <a:lnB>
                      <a:noFill/>
                    </a:lnB>
                    <a:solidFill>
                      <a:srgbClr val="F5F5F5"/>
                    </a:solidFill>
                  </a:tcPr>
                </a:tc>
                <a:extLst>
                  <a:ext uri="{0D108BD9-81ED-4DB2-BD59-A6C34878D82A}">
                    <a16:rowId xmlns:a16="http://schemas.microsoft.com/office/drawing/2014/main" val="3449332785"/>
                  </a:ext>
                </a:extLst>
              </a:tr>
              <a:tr h="203559">
                <a:tc>
                  <a:txBody>
                    <a:bodyPr/>
                    <a:lstStyle/>
                    <a:p>
                      <a:pPr algn="r" fontAlgn="ctr"/>
                      <a:r>
                        <a:rPr lang="en-US" sz="800">
                          <a:effectLst/>
                        </a:rPr>
                        <a:t>BsmtCond</a:t>
                      </a:r>
                    </a:p>
                  </a:txBody>
                  <a:tcPr marL="41840" marR="41840" marT="20920" marB="20920" anchor="ctr">
                    <a:lnL>
                      <a:noFill/>
                    </a:lnL>
                    <a:lnR>
                      <a:noFill/>
                    </a:lnR>
                    <a:lnT>
                      <a:noFill/>
                    </a:lnT>
                    <a:lnB>
                      <a:noFill/>
                    </a:lnB>
                    <a:solidFill>
                      <a:srgbClr val="FFFFFF"/>
                    </a:solidFill>
                  </a:tcPr>
                </a:tc>
                <a:tc>
                  <a:txBody>
                    <a:bodyPr/>
                    <a:lstStyle/>
                    <a:p>
                      <a:pPr algn="r" fontAlgn="ctr"/>
                      <a:r>
                        <a:rPr lang="en-US" sz="800">
                          <a:effectLst/>
                        </a:rPr>
                        <a:t>69</a:t>
                      </a:r>
                    </a:p>
                  </a:txBody>
                  <a:tcPr marL="41840" marR="41840" marT="20920" marB="20920" anchor="ctr">
                    <a:lnL>
                      <a:noFill/>
                    </a:lnL>
                    <a:lnR>
                      <a:noFill/>
                    </a:lnR>
                    <a:lnT>
                      <a:noFill/>
                    </a:lnT>
                    <a:lnB>
                      <a:noFill/>
                    </a:lnB>
                    <a:solidFill>
                      <a:srgbClr val="FFFFFF"/>
                    </a:solidFill>
                  </a:tcPr>
                </a:tc>
                <a:extLst>
                  <a:ext uri="{0D108BD9-81ED-4DB2-BD59-A6C34878D82A}">
                    <a16:rowId xmlns:a16="http://schemas.microsoft.com/office/drawing/2014/main" val="3687661377"/>
                  </a:ext>
                </a:extLst>
              </a:tr>
              <a:tr h="203559">
                <a:tc>
                  <a:txBody>
                    <a:bodyPr/>
                    <a:lstStyle/>
                    <a:p>
                      <a:pPr algn="r" fontAlgn="ctr"/>
                      <a:r>
                        <a:rPr lang="en-US" sz="800">
                          <a:effectLst/>
                        </a:rPr>
                        <a:t>BsmtQual</a:t>
                      </a:r>
                    </a:p>
                  </a:txBody>
                  <a:tcPr marL="41840" marR="41840" marT="20920" marB="20920" anchor="ctr">
                    <a:lnL>
                      <a:noFill/>
                    </a:lnL>
                    <a:lnR>
                      <a:noFill/>
                    </a:lnR>
                    <a:lnT>
                      <a:noFill/>
                    </a:lnT>
                    <a:lnB>
                      <a:noFill/>
                    </a:lnB>
                    <a:solidFill>
                      <a:srgbClr val="F5F5F5"/>
                    </a:solidFill>
                  </a:tcPr>
                </a:tc>
                <a:tc>
                  <a:txBody>
                    <a:bodyPr/>
                    <a:lstStyle/>
                    <a:p>
                      <a:pPr algn="r" fontAlgn="ctr"/>
                      <a:r>
                        <a:rPr lang="en-US" sz="800">
                          <a:effectLst/>
                        </a:rPr>
                        <a:t>69</a:t>
                      </a:r>
                    </a:p>
                  </a:txBody>
                  <a:tcPr marL="41840" marR="41840" marT="20920" marB="20920" anchor="ctr">
                    <a:lnL>
                      <a:noFill/>
                    </a:lnL>
                    <a:lnR>
                      <a:noFill/>
                    </a:lnR>
                    <a:lnT>
                      <a:noFill/>
                    </a:lnT>
                    <a:lnB>
                      <a:noFill/>
                    </a:lnB>
                    <a:solidFill>
                      <a:srgbClr val="F5F5F5"/>
                    </a:solidFill>
                  </a:tcPr>
                </a:tc>
                <a:extLst>
                  <a:ext uri="{0D108BD9-81ED-4DB2-BD59-A6C34878D82A}">
                    <a16:rowId xmlns:a16="http://schemas.microsoft.com/office/drawing/2014/main" val="3071798507"/>
                  </a:ext>
                </a:extLst>
              </a:tr>
              <a:tr h="203559">
                <a:tc>
                  <a:txBody>
                    <a:bodyPr/>
                    <a:lstStyle/>
                    <a:p>
                      <a:pPr algn="r" fontAlgn="ctr"/>
                      <a:r>
                        <a:rPr lang="en-US" sz="800">
                          <a:effectLst/>
                        </a:rPr>
                        <a:t>MasVnrArea</a:t>
                      </a:r>
                    </a:p>
                  </a:txBody>
                  <a:tcPr marL="41840" marR="41840" marT="20920" marB="20920" anchor="ctr">
                    <a:lnL>
                      <a:noFill/>
                    </a:lnL>
                    <a:lnR>
                      <a:noFill/>
                    </a:lnR>
                    <a:lnT>
                      <a:noFill/>
                    </a:lnT>
                    <a:lnB>
                      <a:noFill/>
                    </a:lnB>
                    <a:solidFill>
                      <a:srgbClr val="FFFFFF"/>
                    </a:solidFill>
                  </a:tcPr>
                </a:tc>
                <a:tc>
                  <a:txBody>
                    <a:bodyPr/>
                    <a:lstStyle/>
                    <a:p>
                      <a:pPr algn="r" fontAlgn="ctr"/>
                      <a:r>
                        <a:rPr lang="en-US" sz="800">
                          <a:effectLst/>
                        </a:rPr>
                        <a:t>14</a:t>
                      </a:r>
                    </a:p>
                  </a:txBody>
                  <a:tcPr marL="41840" marR="41840" marT="20920" marB="20920" anchor="ctr">
                    <a:lnL>
                      <a:noFill/>
                    </a:lnL>
                    <a:lnR>
                      <a:noFill/>
                    </a:lnR>
                    <a:lnT>
                      <a:noFill/>
                    </a:lnT>
                    <a:lnB>
                      <a:noFill/>
                    </a:lnB>
                    <a:solidFill>
                      <a:srgbClr val="FFFFFF"/>
                    </a:solidFill>
                  </a:tcPr>
                </a:tc>
                <a:extLst>
                  <a:ext uri="{0D108BD9-81ED-4DB2-BD59-A6C34878D82A}">
                    <a16:rowId xmlns:a16="http://schemas.microsoft.com/office/drawing/2014/main" val="347401728"/>
                  </a:ext>
                </a:extLst>
              </a:tr>
              <a:tr h="203559">
                <a:tc>
                  <a:txBody>
                    <a:bodyPr/>
                    <a:lstStyle/>
                    <a:p>
                      <a:pPr algn="r" fontAlgn="ctr"/>
                      <a:r>
                        <a:rPr lang="en-US" sz="800">
                          <a:effectLst/>
                        </a:rPr>
                        <a:t>MasVnrType</a:t>
                      </a:r>
                    </a:p>
                  </a:txBody>
                  <a:tcPr marL="41840" marR="41840" marT="20920" marB="20920" anchor="ctr">
                    <a:lnL>
                      <a:noFill/>
                    </a:lnL>
                    <a:lnR>
                      <a:noFill/>
                    </a:lnR>
                    <a:lnT>
                      <a:noFill/>
                    </a:lnT>
                    <a:lnB>
                      <a:noFill/>
                    </a:lnB>
                    <a:solidFill>
                      <a:srgbClr val="F5F5F5"/>
                    </a:solidFill>
                  </a:tcPr>
                </a:tc>
                <a:tc>
                  <a:txBody>
                    <a:bodyPr/>
                    <a:lstStyle/>
                    <a:p>
                      <a:pPr algn="r" fontAlgn="ctr"/>
                      <a:r>
                        <a:rPr lang="en-US" sz="800">
                          <a:effectLst/>
                        </a:rPr>
                        <a:t>14</a:t>
                      </a:r>
                    </a:p>
                  </a:txBody>
                  <a:tcPr marL="41840" marR="41840" marT="20920" marB="20920" anchor="ctr">
                    <a:lnL>
                      <a:noFill/>
                    </a:lnL>
                    <a:lnR>
                      <a:noFill/>
                    </a:lnR>
                    <a:lnT>
                      <a:noFill/>
                    </a:lnT>
                    <a:lnB>
                      <a:noFill/>
                    </a:lnB>
                    <a:solidFill>
                      <a:srgbClr val="F5F5F5"/>
                    </a:solidFill>
                  </a:tcPr>
                </a:tc>
                <a:extLst>
                  <a:ext uri="{0D108BD9-81ED-4DB2-BD59-A6C34878D82A}">
                    <a16:rowId xmlns:a16="http://schemas.microsoft.com/office/drawing/2014/main" val="3572924424"/>
                  </a:ext>
                </a:extLst>
              </a:tr>
              <a:tr h="203559">
                <a:tc>
                  <a:txBody>
                    <a:bodyPr/>
                    <a:lstStyle/>
                    <a:p>
                      <a:pPr algn="r" fontAlgn="ctr"/>
                      <a:r>
                        <a:rPr lang="en-US" sz="800">
                          <a:effectLst/>
                        </a:rPr>
                        <a:t>BsmtFullBath</a:t>
                      </a:r>
                    </a:p>
                  </a:txBody>
                  <a:tcPr marL="41840" marR="41840" marT="20920" marB="20920" anchor="ctr">
                    <a:lnL>
                      <a:noFill/>
                    </a:lnL>
                    <a:lnR>
                      <a:noFill/>
                    </a:lnR>
                    <a:lnT>
                      <a:noFill/>
                    </a:lnT>
                    <a:lnB>
                      <a:noFill/>
                    </a:lnB>
                    <a:solidFill>
                      <a:srgbClr val="FFFFFF"/>
                    </a:solidFill>
                  </a:tcPr>
                </a:tc>
                <a:tc>
                  <a:txBody>
                    <a:bodyPr/>
                    <a:lstStyle/>
                    <a:p>
                      <a:pPr algn="r" fontAlgn="ctr"/>
                      <a:r>
                        <a:rPr lang="en-US" sz="800">
                          <a:effectLst/>
                        </a:rPr>
                        <a:t>2</a:t>
                      </a:r>
                    </a:p>
                  </a:txBody>
                  <a:tcPr marL="41840" marR="41840" marT="20920" marB="20920" anchor="ctr">
                    <a:lnL>
                      <a:noFill/>
                    </a:lnL>
                    <a:lnR>
                      <a:noFill/>
                    </a:lnR>
                    <a:lnT>
                      <a:noFill/>
                    </a:lnT>
                    <a:lnB>
                      <a:noFill/>
                    </a:lnB>
                    <a:solidFill>
                      <a:srgbClr val="FFFFFF"/>
                    </a:solidFill>
                  </a:tcPr>
                </a:tc>
                <a:extLst>
                  <a:ext uri="{0D108BD9-81ED-4DB2-BD59-A6C34878D82A}">
                    <a16:rowId xmlns:a16="http://schemas.microsoft.com/office/drawing/2014/main" val="1374028486"/>
                  </a:ext>
                </a:extLst>
              </a:tr>
              <a:tr h="203559">
                <a:tc>
                  <a:txBody>
                    <a:bodyPr/>
                    <a:lstStyle/>
                    <a:p>
                      <a:pPr algn="r" fontAlgn="ctr"/>
                      <a:r>
                        <a:rPr lang="en-US" sz="800">
                          <a:effectLst/>
                        </a:rPr>
                        <a:t>BsmtHalfBath</a:t>
                      </a:r>
                    </a:p>
                  </a:txBody>
                  <a:tcPr marL="41840" marR="41840" marT="20920" marB="20920" anchor="ctr">
                    <a:lnL>
                      <a:noFill/>
                    </a:lnL>
                    <a:lnR>
                      <a:noFill/>
                    </a:lnR>
                    <a:lnT>
                      <a:noFill/>
                    </a:lnT>
                    <a:lnB>
                      <a:noFill/>
                    </a:lnB>
                    <a:solidFill>
                      <a:srgbClr val="F5F5F5"/>
                    </a:solidFill>
                  </a:tcPr>
                </a:tc>
                <a:tc>
                  <a:txBody>
                    <a:bodyPr/>
                    <a:lstStyle/>
                    <a:p>
                      <a:pPr algn="r" fontAlgn="ctr"/>
                      <a:r>
                        <a:rPr lang="en-US" sz="800">
                          <a:effectLst/>
                        </a:rPr>
                        <a:t>2</a:t>
                      </a:r>
                    </a:p>
                  </a:txBody>
                  <a:tcPr marL="41840" marR="41840" marT="20920" marB="20920" anchor="ctr">
                    <a:lnL>
                      <a:noFill/>
                    </a:lnL>
                    <a:lnR>
                      <a:noFill/>
                    </a:lnR>
                    <a:lnT>
                      <a:noFill/>
                    </a:lnT>
                    <a:lnB>
                      <a:noFill/>
                    </a:lnB>
                    <a:solidFill>
                      <a:srgbClr val="F5F5F5"/>
                    </a:solidFill>
                  </a:tcPr>
                </a:tc>
                <a:extLst>
                  <a:ext uri="{0D108BD9-81ED-4DB2-BD59-A6C34878D82A}">
                    <a16:rowId xmlns:a16="http://schemas.microsoft.com/office/drawing/2014/main" val="1399791819"/>
                  </a:ext>
                </a:extLst>
              </a:tr>
              <a:tr h="203559">
                <a:tc>
                  <a:txBody>
                    <a:bodyPr/>
                    <a:lstStyle/>
                    <a:p>
                      <a:pPr algn="r" fontAlgn="ctr"/>
                      <a:r>
                        <a:rPr lang="en-US" sz="800">
                          <a:effectLst/>
                        </a:rPr>
                        <a:t>Electrical</a:t>
                      </a:r>
                    </a:p>
                  </a:txBody>
                  <a:tcPr marL="41840" marR="41840" marT="20920" marB="20920" anchor="ctr">
                    <a:lnL>
                      <a:noFill/>
                    </a:lnL>
                    <a:lnR>
                      <a:noFill/>
                    </a:lnR>
                    <a:lnT>
                      <a:noFill/>
                    </a:lnT>
                    <a:lnB>
                      <a:noFill/>
                    </a:lnB>
                    <a:solidFill>
                      <a:srgbClr val="FFFFFF"/>
                    </a:solidFill>
                  </a:tcPr>
                </a:tc>
                <a:tc>
                  <a:txBody>
                    <a:bodyPr/>
                    <a:lstStyle/>
                    <a:p>
                      <a:pPr algn="r" fontAlgn="ctr"/>
                      <a:r>
                        <a:rPr lang="en-US" sz="800">
                          <a:effectLst/>
                        </a:rPr>
                        <a:t>1</a:t>
                      </a:r>
                    </a:p>
                  </a:txBody>
                  <a:tcPr marL="41840" marR="41840" marT="20920" marB="20920" anchor="ctr">
                    <a:lnL>
                      <a:noFill/>
                    </a:lnL>
                    <a:lnR>
                      <a:noFill/>
                    </a:lnR>
                    <a:lnT>
                      <a:noFill/>
                    </a:lnT>
                    <a:lnB>
                      <a:noFill/>
                    </a:lnB>
                    <a:solidFill>
                      <a:srgbClr val="FFFFFF"/>
                    </a:solidFill>
                  </a:tcPr>
                </a:tc>
                <a:extLst>
                  <a:ext uri="{0D108BD9-81ED-4DB2-BD59-A6C34878D82A}">
                    <a16:rowId xmlns:a16="http://schemas.microsoft.com/office/drawing/2014/main" val="782898879"/>
                  </a:ext>
                </a:extLst>
              </a:tr>
              <a:tr h="203559">
                <a:tc>
                  <a:txBody>
                    <a:bodyPr/>
                    <a:lstStyle/>
                    <a:p>
                      <a:pPr algn="r" fontAlgn="ctr"/>
                      <a:r>
                        <a:rPr lang="en-US" sz="800">
                          <a:effectLst/>
                        </a:rPr>
                        <a:t>BsmtUnfSF</a:t>
                      </a:r>
                    </a:p>
                  </a:txBody>
                  <a:tcPr marL="41840" marR="41840" marT="20920" marB="20920" anchor="ctr">
                    <a:lnL>
                      <a:noFill/>
                    </a:lnL>
                    <a:lnR>
                      <a:noFill/>
                    </a:lnR>
                    <a:lnT>
                      <a:noFill/>
                    </a:lnT>
                    <a:lnB>
                      <a:noFill/>
                    </a:lnB>
                    <a:solidFill>
                      <a:srgbClr val="F5F5F5"/>
                    </a:solidFill>
                  </a:tcPr>
                </a:tc>
                <a:tc>
                  <a:txBody>
                    <a:bodyPr/>
                    <a:lstStyle/>
                    <a:p>
                      <a:pPr algn="r" fontAlgn="ctr"/>
                      <a:r>
                        <a:rPr lang="en-US" sz="800">
                          <a:effectLst/>
                        </a:rPr>
                        <a:t>1</a:t>
                      </a:r>
                    </a:p>
                  </a:txBody>
                  <a:tcPr marL="41840" marR="41840" marT="20920" marB="20920" anchor="ctr">
                    <a:lnL>
                      <a:noFill/>
                    </a:lnL>
                    <a:lnR>
                      <a:noFill/>
                    </a:lnR>
                    <a:lnT>
                      <a:noFill/>
                    </a:lnT>
                    <a:lnB>
                      <a:noFill/>
                    </a:lnB>
                    <a:solidFill>
                      <a:srgbClr val="F5F5F5"/>
                    </a:solidFill>
                  </a:tcPr>
                </a:tc>
                <a:extLst>
                  <a:ext uri="{0D108BD9-81ED-4DB2-BD59-A6C34878D82A}">
                    <a16:rowId xmlns:a16="http://schemas.microsoft.com/office/drawing/2014/main" val="3719789484"/>
                  </a:ext>
                </a:extLst>
              </a:tr>
              <a:tr h="203559">
                <a:tc>
                  <a:txBody>
                    <a:bodyPr/>
                    <a:lstStyle/>
                    <a:p>
                      <a:pPr algn="r" fontAlgn="ctr"/>
                      <a:r>
                        <a:rPr lang="en-US" sz="800">
                          <a:effectLst/>
                        </a:rPr>
                        <a:t>BsmtFinSF2</a:t>
                      </a:r>
                    </a:p>
                  </a:txBody>
                  <a:tcPr marL="41840" marR="41840" marT="20920" marB="20920" anchor="ctr">
                    <a:lnL>
                      <a:noFill/>
                    </a:lnL>
                    <a:lnR>
                      <a:noFill/>
                    </a:lnR>
                    <a:lnT>
                      <a:noFill/>
                    </a:lnT>
                    <a:lnB>
                      <a:noFill/>
                    </a:lnB>
                    <a:solidFill>
                      <a:srgbClr val="FFFFFF"/>
                    </a:solidFill>
                  </a:tcPr>
                </a:tc>
                <a:tc>
                  <a:txBody>
                    <a:bodyPr/>
                    <a:lstStyle/>
                    <a:p>
                      <a:pPr algn="r" fontAlgn="ctr"/>
                      <a:r>
                        <a:rPr lang="en-US" sz="800">
                          <a:effectLst/>
                        </a:rPr>
                        <a:t>1</a:t>
                      </a:r>
                    </a:p>
                  </a:txBody>
                  <a:tcPr marL="41840" marR="41840" marT="20920" marB="20920" anchor="ctr">
                    <a:lnL>
                      <a:noFill/>
                    </a:lnL>
                    <a:lnR>
                      <a:noFill/>
                    </a:lnR>
                    <a:lnT>
                      <a:noFill/>
                    </a:lnT>
                    <a:lnB>
                      <a:noFill/>
                    </a:lnB>
                    <a:solidFill>
                      <a:srgbClr val="FFFFFF"/>
                    </a:solidFill>
                  </a:tcPr>
                </a:tc>
                <a:extLst>
                  <a:ext uri="{0D108BD9-81ED-4DB2-BD59-A6C34878D82A}">
                    <a16:rowId xmlns:a16="http://schemas.microsoft.com/office/drawing/2014/main" val="4286871212"/>
                  </a:ext>
                </a:extLst>
              </a:tr>
              <a:tr h="203559">
                <a:tc>
                  <a:txBody>
                    <a:bodyPr/>
                    <a:lstStyle/>
                    <a:p>
                      <a:pPr algn="r" fontAlgn="ctr"/>
                      <a:r>
                        <a:rPr lang="en-US" sz="800">
                          <a:effectLst/>
                        </a:rPr>
                        <a:t>BsmtFinSF1</a:t>
                      </a:r>
                    </a:p>
                  </a:txBody>
                  <a:tcPr marL="41840" marR="41840" marT="20920" marB="20920" anchor="ctr">
                    <a:lnL>
                      <a:noFill/>
                    </a:lnL>
                    <a:lnR>
                      <a:noFill/>
                    </a:lnR>
                    <a:lnT>
                      <a:noFill/>
                    </a:lnT>
                    <a:lnB>
                      <a:noFill/>
                    </a:lnB>
                    <a:solidFill>
                      <a:srgbClr val="F5F5F5"/>
                    </a:solidFill>
                  </a:tcPr>
                </a:tc>
                <a:tc>
                  <a:txBody>
                    <a:bodyPr/>
                    <a:lstStyle/>
                    <a:p>
                      <a:pPr algn="r" fontAlgn="ctr"/>
                      <a:r>
                        <a:rPr lang="en-US" sz="800">
                          <a:effectLst/>
                        </a:rPr>
                        <a:t>1</a:t>
                      </a:r>
                    </a:p>
                  </a:txBody>
                  <a:tcPr marL="41840" marR="41840" marT="20920" marB="20920" anchor="ctr">
                    <a:lnL>
                      <a:noFill/>
                    </a:lnL>
                    <a:lnR>
                      <a:noFill/>
                    </a:lnR>
                    <a:lnT>
                      <a:noFill/>
                    </a:lnT>
                    <a:lnB>
                      <a:noFill/>
                    </a:lnB>
                    <a:solidFill>
                      <a:srgbClr val="F5F5F5"/>
                    </a:solidFill>
                  </a:tcPr>
                </a:tc>
                <a:extLst>
                  <a:ext uri="{0D108BD9-81ED-4DB2-BD59-A6C34878D82A}">
                    <a16:rowId xmlns:a16="http://schemas.microsoft.com/office/drawing/2014/main" val="1607605539"/>
                  </a:ext>
                </a:extLst>
              </a:tr>
              <a:tr h="203559">
                <a:tc>
                  <a:txBody>
                    <a:bodyPr/>
                    <a:lstStyle/>
                    <a:p>
                      <a:pPr algn="r" fontAlgn="ctr"/>
                      <a:r>
                        <a:rPr lang="en-US" sz="800">
                          <a:effectLst/>
                        </a:rPr>
                        <a:t>GarageCars</a:t>
                      </a:r>
                    </a:p>
                  </a:txBody>
                  <a:tcPr marL="41840" marR="41840" marT="20920" marB="20920" anchor="ctr">
                    <a:lnL>
                      <a:noFill/>
                    </a:lnL>
                    <a:lnR>
                      <a:noFill/>
                    </a:lnR>
                    <a:lnT>
                      <a:noFill/>
                    </a:lnT>
                    <a:lnB>
                      <a:noFill/>
                    </a:lnB>
                    <a:solidFill>
                      <a:srgbClr val="FFFFFF"/>
                    </a:solidFill>
                  </a:tcPr>
                </a:tc>
                <a:tc>
                  <a:txBody>
                    <a:bodyPr/>
                    <a:lstStyle/>
                    <a:p>
                      <a:pPr algn="r" fontAlgn="ctr"/>
                      <a:r>
                        <a:rPr lang="en-US" sz="800">
                          <a:effectLst/>
                        </a:rPr>
                        <a:t>1</a:t>
                      </a:r>
                    </a:p>
                  </a:txBody>
                  <a:tcPr marL="41840" marR="41840" marT="20920" marB="20920" anchor="ctr">
                    <a:lnL>
                      <a:noFill/>
                    </a:lnL>
                    <a:lnR>
                      <a:noFill/>
                    </a:lnR>
                    <a:lnT>
                      <a:noFill/>
                    </a:lnT>
                    <a:lnB>
                      <a:noFill/>
                    </a:lnB>
                    <a:solidFill>
                      <a:srgbClr val="FFFFFF"/>
                    </a:solidFill>
                  </a:tcPr>
                </a:tc>
                <a:extLst>
                  <a:ext uri="{0D108BD9-81ED-4DB2-BD59-A6C34878D82A}">
                    <a16:rowId xmlns:a16="http://schemas.microsoft.com/office/drawing/2014/main" val="700221911"/>
                  </a:ext>
                </a:extLst>
              </a:tr>
              <a:tr h="203559">
                <a:tc>
                  <a:txBody>
                    <a:bodyPr/>
                    <a:lstStyle/>
                    <a:p>
                      <a:pPr algn="r" fontAlgn="ctr"/>
                      <a:r>
                        <a:rPr lang="en-US" sz="800">
                          <a:effectLst/>
                        </a:rPr>
                        <a:t>TotalBsmtSF</a:t>
                      </a:r>
                    </a:p>
                  </a:txBody>
                  <a:tcPr marL="41840" marR="41840" marT="20920" marB="20920" anchor="ctr">
                    <a:lnL>
                      <a:noFill/>
                    </a:lnL>
                    <a:lnR>
                      <a:noFill/>
                    </a:lnR>
                    <a:lnT>
                      <a:noFill/>
                    </a:lnT>
                    <a:lnB>
                      <a:noFill/>
                    </a:lnB>
                    <a:solidFill>
                      <a:srgbClr val="F5F5F5"/>
                    </a:solidFill>
                  </a:tcPr>
                </a:tc>
                <a:tc>
                  <a:txBody>
                    <a:bodyPr/>
                    <a:lstStyle/>
                    <a:p>
                      <a:pPr algn="r" fontAlgn="ctr"/>
                      <a:r>
                        <a:rPr lang="en-US" sz="800" dirty="0">
                          <a:effectLst/>
                        </a:rPr>
                        <a:t>1</a:t>
                      </a:r>
                    </a:p>
                  </a:txBody>
                  <a:tcPr marL="41840" marR="41840" marT="20920" marB="20920" anchor="ctr">
                    <a:lnL>
                      <a:noFill/>
                    </a:lnL>
                    <a:lnR>
                      <a:noFill/>
                    </a:lnR>
                    <a:lnT>
                      <a:noFill/>
                    </a:lnT>
                    <a:lnB>
                      <a:noFill/>
                    </a:lnB>
                    <a:solidFill>
                      <a:srgbClr val="F5F5F5"/>
                    </a:solidFill>
                  </a:tcPr>
                </a:tc>
                <a:extLst>
                  <a:ext uri="{0D108BD9-81ED-4DB2-BD59-A6C34878D82A}">
                    <a16:rowId xmlns:a16="http://schemas.microsoft.com/office/drawing/2014/main" val="1031837687"/>
                  </a:ext>
                </a:extLst>
              </a:tr>
            </a:tbl>
          </a:graphicData>
        </a:graphic>
      </p:graphicFrame>
      <p:pic>
        <p:nvPicPr>
          <p:cNvPr id="11" name="Picture 10">
            <a:extLst>
              <a:ext uri="{FF2B5EF4-FFF2-40B4-BE49-F238E27FC236}">
                <a16:creationId xmlns:a16="http://schemas.microsoft.com/office/drawing/2014/main" id="{7F5815AC-E745-3144-AC5C-E0A05F9D6C6B}"/>
              </a:ext>
            </a:extLst>
          </p:cNvPr>
          <p:cNvPicPr>
            <a:picLocks noChangeAspect="1"/>
          </p:cNvPicPr>
          <p:nvPr/>
        </p:nvPicPr>
        <p:blipFill>
          <a:blip r:embed="rId2"/>
          <a:stretch>
            <a:fillRect/>
          </a:stretch>
        </p:blipFill>
        <p:spPr>
          <a:xfrm>
            <a:off x="411478" y="2787284"/>
            <a:ext cx="7278859" cy="814426"/>
          </a:xfrm>
          <a:prstGeom prst="rect">
            <a:avLst/>
          </a:prstGeom>
        </p:spPr>
      </p:pic>
      <p:pic>
        <p:nvPicPr>
          <p:cNvPr id="15" name="Picture 14" descr="Table&#10;&#10;Description automatically generated">
            <a:extLst>
              <a:ext uri="{FF2B5EF4-FFF2-40B4-BE49-F238E27FC236}">
                <a16:creationId xmlns:a16="http://schemas.microsoft.com/office/drawing/2014/main" id="{7A1CB177-A3E3-1547-B9F1-1A578F135EE7}"/>
              </a:ext>
            </a:extLst>
          </p:cNvPr>
          <p:cNvPicPr>
            <a:picLocks noChangeAspect="1"/>
          </p:cNvPicPr>
          <p:nvPr/>
        </p:nvPicPr>
        <p:blipFill>
          <a:blip r:embed="rId3"/>
          <a:stretch>
            <a:fillRect/>
          </a:stretch>
        </p:blipFill>
        <p:spPr>
          <a:xfrm>
            <a:off x="411478" y="4260543"/>
            <a:ext cx="6424037" cy="1086344"/>
          </a:xfrm>
          <a:prstGeom prst="rect">
            <a:avLst/>
          </a:prstGeom>
        </p:spPr>
      </p:pic>
    </p:spTree>
    <p:extLst>
      <p:ext uri="{BB962C8B-B14F-4D97-AF65-F5344CB8AC3E}">
        <p14:creationId xmlns:p14="http://schemas.microsoft.com/office/powerpoint/2010/main" val="12387888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892A4-2AF3-9943-93DB-BE40C4B45AF8}"/>
              </a:ext>
            </a:extLst>
          </p:cNvPr>
          <p:cNvSpPr>
            <a:spLocks noGrp="1"/>
          </p:cNvSpPr>
          <p:nvPr>
            <p:ph type="title"/>
          </p:nvPr>
        </p:nvSpPr>
        <p:spPr>
          <a:xfrm>
            <a:off x="804034" y="652103"/>
            <a:ext cx="3611880" cy="1535865"/>
          </a:xfrm>
        </p:spPr>
        <p:txBody>
          <a:bodyPr>
            <a:normAutofit fontScale="90000"/>
          </a:bodyPr>
          <a:lstStyle/>
          <a:p>
            <a:pPr algn="ctr"/>
            <a:r>
              <a:rPr lang="en-US" sz="5400" b="1" i="1" dirty="0">
                <a:cs typeface="Calibri Light"/>
              </a:rPr>
              <a:t>Basement 	Features</a:t>
            </a:r>
          </a:p>
        </p:txBody>
      </p:sp>
      <p:sp>
        <p:nvSpPr>
          <p:cNvPr id="10" name="Title 1">
            <a:extLst>
              <a:ext uri="{FF2B5EF4-FFF2-40B4-BE49-F238E27FC236}">
                <a16:creationId xmlns:a16="http://schemas.microsoft.com/office/drawing/2014/main" id="{24E49EBD-FAB7-4485-A6F3-AF013130B05F}"/>
              </a:ext>
            </a:extLst>
          </p:cNvPr>
          <p:cNvSpPr txBox="1">
            <a:spLocks/>
          </p:cNvSpPr>
          <p:nvPr/>
        </p:nvSpPr>
        <p:spPr>
          <a:xfrm>
            <a:off x="1361317" y="2298917"/>
            <a:ext cx="6252729" cy="108474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accent2">
                    <a:lumMod val="75000"/>
                  </a:schemeClr>
                </a:solidFill>
                <a:cs typeface="Calibri Light"/>
              </a:rPr>
              <a:t>Basement Condition </a:t>
            </a:r>
          </a:p>
        </p:txBody>
      </p:sp>
      <p:pic>
        <p:nvPicPr>
          <p:cNvPr id="2052" name="Picture 4">
            <a:extLst>
              <a:ext uri="{FF2B5EF4-FFF2-40B4-BE49-F238E27FC236}">
                <a16:creationId xmlns:a16="http://schemas.microsoft.com/office/drawing/2014/main" id="{E7CD9A71-D5FE-4E70-9CA8-420F31C2B3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0868" y="3799621"/>
            <a:ext cx="4720047" cy="244659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E0490690-D611-49C0-A642-97B2C742C6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3004" y="1970202"/>
            <a:ext cx="5304295" cy="4276015"/>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F11533EB-CC09-42CF-AA1A-4827F12B8697}"/>
              </a:ext>
            </a:extLst>
          </p:cNvPr>
          <p:cNvSpPr/>
          <p:nvPr/>
        </p:nvSpPr>
        <p:spPr>
          <a:xfrm>
            <a:off x="890108" y="3679279"/>
            <a:ext cx="4972788" cy="26008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9A5F8C61-ADC8-4ECE-9C86-6B30B0E9A733}"/>
              </a:ext>
            </a:extLst>
          </p:cNvPr>
          <p:cNvSpPr txBox="1"/>
          <p:nvPr/>
        </p:nvSpPr>
        <p:spPr>
          <a:xfrm>
            <a:off x="890108" y="3309947"/>
            <a:ext cx="4972788" cy="369332"/>
          </a:xfrm>
          <a:prstGeom prst="rect">
            <a:avLst/>
          </a:prstGeom>
          <a:solidFill>
            <a:schemeClr val="tx2">
              <a:lumMod val="75000"/>
            </a:schemeClr>
          </a:solidFill>
        </p:spPr>
        <p:txBody>
          <a:bodyPr wrap="square" rtlCol="0">
            <a:spAutoFit/>
          </a:bodyPr>
          <a:lstStyle/>
          <a:p>
            <a:pPr algn="ctr"/>
            <a:r>
              <a:rPr lang="en-US" dirty="0">
                <a:solidFill>
                  <a:schemeClr val="bg1"/>
                </a:solidFill>
              </a:rPr>
              <a:t>Basement condition By Year built</a:t>
            </a:r>
          </a:p>
        </p:txBody>
      </p:sp>
      <p:sp>
        <p:nvSpPr>
          <p:cNvPr id="27" name="Rectangle 26">
            <a:extLst>
              <a:ext uri="{FF2B5EF4-FFF2-40B4-BE49-F238E27FC236}">
                <a16:creationId xmlns:a16="http://schemas.microsoft.com/office/drawing/2014/main" id="{E466CF2C-7202-413B-8DE3-4690B2127813}"/>
              </a:ext>
            </a:extLst>
          </p:cNvPr>
          <p:cNvSpPr/>
          <p:nvPr/>
        </p:nvSpPr>
        <p:spPr>
          <a:xfrm>
            <a:off x="6316589" y="1581788"/>
            <a:ext cx="5740709" cy="49981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F62FE10E-249E-4D37-AABD-797FF9E97155}"/>
              </a:ext>
            </a:extLst>
          </p:cNvPr>
          <p:cNvSpPr txBox="1"/>
          <p:nvPr/>
        </p:nvSpPr>
        <p:spPr>
          <a:xfrm>
            <a:off x="6312181" y="1233642"/>
            <a:ext cx="5740709" cy="369332"/>
          </a:xfrm>
          <a:prstGeom prst="rect">
            <a:avLst/>
          </a:prstGeom>
          <a:solidFill>
            <a:schemeClr val="tx2">
              <a:lumMod val="75000"/>
            </a:schemeClr>
          </a:solidFill>
        </p:spPr>
        <p:txBody>
          <a:bodyPr wrap="square" rtlCol="0">
            <a:spAutoFit/>
          </a:bodyPr>
          <a:lstStyle/>
          <a:p>
            <a:pPr algn="ctr"/>
            <a:r>
              <a:rPr lang="en-US" dirty="0">
                <a:solidFill>
                  <a:schemeClr val="bg1"/>
                </a:solidFill>
              </a:rPr>
              <a:t>Sale price By Year built</a:t>
            </a:r>
          </a:p>
        </p:txBody>
      </p:sp>
    </p:spTree>
    <p:extLst>
      <p:ext uri="{BB962C8B-B14F-4D97-AF65-F5344CB8AC3E}">
        <p14:creationId xmlns:p14="http://schemas.microsoft.com/office/powerpoint/2010/main" val="2118911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6E5C0D-918C-4825-877E-C3541A76F956}"/>
              </a:ext>
            </a:extLst>
          </p:cNvPr>
          <p:cNvSpPr/>
          <p:nvPr/>
        </p:nvSpPr>
        <p:spPr>
          <a:xfrm>
            <a:off x="4984205" y="365125"/>
            <a:ext cx="6662523" cy="6492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7892A4-2AF3-9943-93DB-BE40C4B45AF8}"/>
              </a:ext>
            </a:extLst>
          </p:cNvPr>
          <p:cNvSpPr>
            <a:spLocks noGrp="1"/>
          </p:cNvSpPr>
          <p:nvPr>
            <p:ph type="title"/>
          </p:nvPr>
        </p:nvSpPr>
        <p:spPr>
          <a:xfrm>
            <a:off x="1108832" y="652103"/>
            <a:ext cx="3611880" cy="1535865"/>
          </a:xfrm>
        </p:spPr>
        <p:txBody>
          <a:bodyPr>
            <a:normAutofit fontScale="90000"/>
          </a:bodyPr>
          <a:lstStyle/>
          <a:p>
            <a:pPr algn="ctr"/>
            <a:r>
              <a:rPr lang="en-US" sz="5400" b="1" dirty="0">
                <a:cs typeface="Calibri Light"/>
              </a:rPr>
              <a:t>Basement Features</a:t>
            </a:r>
          </a:p>
        </p:txBody>
      </p:sp>
      <p:sp>
        <p:nvSpPr>
          <p:cNvPr id="10" name="Title 1">
            <a:extLst>
              <a:ext uri="{FF2B5EF4-FFF2-40B4-BE49-F238E27FC236}">
                <a16:creationId xmlns:a16="http://schemas.microsoft.com/office/drawing/2014/main" id="{24E49EBD-FAB7-4485-A6F3-AF013130B05F}"/>
              </a:ext>
            </a:extLst>
          </p:cNvPr>
          <p:cNvSpPr txBox="1">
            <a:spLocks/>
          </p:cNvSpPr>
          <p:nvPr/>
        </p:nvSpPr>
        <p:spPr>
          <a:xfrm>
            <a:off x="1454563" y="2276133"/>
            <a:ext cx="6252729" cy="108474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accent2">
                    <a:lumMod val="75000"/>
                  </a:schemeClr>
                </a:solidFill>
                <a:cs typeface="Calibri Light"/>
              </a:rPr>
              <a:t>Basement Condition </a:t>
            </a:r>
          </a:p>
        </p:txBody>
      </p:sp>
      <p:graphicFrame>
        <p:nvGraphicFramePr>
          <p:cNvPr id="14" name="Table 13">
            <a:extLst>
              <a:ext uri="{FF2B5EF4-FFF2-40B4-BE49-F238E27FC236}">
                <a16:creationId xmlns:a16="http://schemas.microsoft.com/office/drawing/2014/main" id="{6D6D48E3-BA6E-459B-9BE3-2F1AE4E19CC2}"/>
              </a:ext>
            </a:extLst>
          </p:cNvPr>
          <p:cNvGraphicFramePr>
            <a:graphicFrameLocks noGrp="1"/>
          </p:cNvGraphicFramePr>
          <p:nvPr/>
        </p:nvGraphicFramePr>
        <p:xfrm>
          <a:off x="5275128" y="934709"/>
          <a:ext cx="2986580" cy="5761351"/>
        </p:xfrm>
        <a:graphic>
          <a:graphicData uri="http://schemas.openxmlformats.org/drawingml/2006/table">
            <a:tbl>
              <a:tblPr/>
              <a:tblGrid>
                <a:gridCol w="2986580">
                  <a:extLst>
                    <a:ext uri="{9D8B030D-6E8A-4147-A177-3AD203B41FA5}">
                      <a16:colId xmlns:a16="http://schemas.microsoft.com/office/drawing/2014/main" val="1245623259"/>
                    </a:ext>
                  </a:extLst>
                </a:gridCol>
              </a:tblGrid>
              <a:tr h="8788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chemeClr val="bg1"/>
                          </a:solidFill>
                          <a:effectLst/>
                        </a:rPr>
                        <a:t>Low Condition Basement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2449539016"/>
                  </a:ext>
                </a:extLst>
              </a:tr>
              <a:tr h="488250">
                <a:tc>
                  <a:txBody>
                    <a:bodyPr/>
                    <a:lstStyle/>
                    <a:p>
                      <a:pPr algn="ctr" fontAlgn="ctr"/>
                      <a:r>
                        <a:rPr lang="en-US" sz="2400" dirty="0"/>
                        <a:t>$113429.95</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2832806855"/>
                  </a:ext>
                </a:extLst>
              </a:tr>
              <a:tr h="488250">
                <a:tc>
                  <a:txBody>
                    <a:bodyPr/>
                    <a:lstStyle/>
                    <a:p>
                      <a:pPr algn="ctr" fontAlgn="ctr"/>
                      <a:r>
                        <a:rPr lang="en-US" sz="2400" dirty="0"/>
                        <a:t>$129082.78</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84562813"/>
                  </a:ext>
                </a:extLst>
              </a:tr>
              <a:tr h="488250">
                <a:tc>
                  <a:txBody>
                    <a:bodyPr/>
                    <a:lstStyle/>
                    <a:p>
                      <a:pPr algn="ctr" fontAlgn="ctr"/>
                      <a:r>
                        <a:rPr lang="en-US" sz="2400" dirty="0"/>
                        <a:t>$92443.56</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1799212388"/>
                  </a:ext>
                </a:extLst>
              </a:tr>
              <a:tr h="488250">
                <a:tc>
                  <a:txBody>
                    <a:bodyPr/>
                    <a:lstStyle/>
                    <a:p>
                      <a:pPr algn="ctr" fontAlgn="ctr"/>
                      <a:r>
                        <a:rPr lang="en-US" sz="2400" dirty="0"/>
                        <a:t>$240970.45</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66573"/>
                  </a:ext>
                </a:extLst>
              </a:tr>
              <a:tr h="488250">
                <a:tc>
                  <a:txBody>
                    <a:bodyPr/>
                    <a:lstStyle/>
                    <a:p>
                      <a:pPr algn="ctr" fontAlgn="ctr"/>
                      <a:r>
                        <a:rPr lang="en-US" sz="2400" dirty="0"/>
                        <a:t>$190568.86</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1244579634"/>
                  </a:ext>
                </a:extLst>
              </a:tr>
              <a:tr h="488250">
                <a:tc>
                  <a:txBody>
                    <a:bodyPr/>
                    <a:lstStyle/>
                    <a:p>
                      <a:pPr algn="ctr" fontAlgn="ctr"/>
                      <a:r>
                        <a:rPr lang="en-US" sz="2400" dirty="0"/>
                        <a:t>$87688.65</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1728506"/>
                  </a:ext>
                </a:extLst>
              </a:tr>
              <a:tr h="488250">
                <a:tc>
                  <a:txBody>
                    <a:bodyPr/>
                    <a:lstStyle/>
                    <a:p>
                      <a:pPr algn="ctr" fontAlgn="ctr"/>
                      <a:r>
                        <a:rPr lang="en-US" sz="2400" dirty="0"/>
                        <a:t>$136040.59</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3897952800"/>
                  </a:ext>
                </a:extLst>
              </a:tr>
              <a:tr h="488250">
                <a:tc>
                  <a:txBody>
                    <a:bodyPr/>
                    <a:lstStyle/>
                    <a:p>
                      <a:pPr algn="ctr" fontAlgn="ctr"/>
                      <a:r>
                        <a:rPr lang="en-US" sz="2400" dirty="0"/>
                        <a:t>$137339.89</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7421516"/>
                  </a:ext>
                </a:extLst>
              </a:tr>
              <a:tr h="488250">
                <a:tc>
                  <a:txBody>
                    <a:bodyPr/>
                    <a:lstStyle/>
                    <a:p>
                      <a:pPr algn="ctr" fontAlgn="ctr"/>
                      <a:r>
                        <a:rPr lang="en-US" sz="2400" dirty="0"/>
                        <a:t>$201439.41</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3295097560"/>
                  </a:ext>
                </a:extLst>
              </a:tr>
              <a:tr h="488250">
                <a:tc>
                  <a:txBody>
                    <a:bodyPr/>
                    <a:lstStyle/>
                    <a:p>
                      <a:pPr algn="ctr" fontAlgn="ctr"/>
                      <a:r>
                        <a:rPr lang="en-US" sz="2400" dirty="0"/>
                        <a:t>$129340.61</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6016799"/>
                  </a:ext>
                </a:extLst>
              </a:tr>
            </a:tbl>
          </a:graphicData>
        </a:graphic>
      </p:graphicFrame>
      <p:graphicFrame>
        <p:nvGraphicFramePr>
          <p:cNvPr id="16" name="Table 15">
            <a:extLst>
              <a:ext uri="{FF2B5EF4-FFF2-40B4-BE49-F238E27FC236}">
                <a16:creationId xmlns:a16="http://schemas.microsoft.com/office/drawing/2014/main" id="{45130337-9EC9-4145-982B-20298B236DF5}"/>
              </a:ext>
            </a:extLst>
          </p:cNvPr>
          <p:cNvGraphicFramePr>
            <a:graphicFrameLocks noGrp="1"/>
          </p:cNvGraphicFramePr>
          <p:nvPr/>
        </p:nvGraphicFramePr>
        <p:xfrm>
          <a:off x="8571484" y="499621"/>
          <a:ext cx="2986579" cy="5993251"/>
        </p:xfrm>
        <a:graphic>
          <a:graphicData uri="http://schemas.openxmlformats.org/drawingml/2006/table">
            <a:tbl>
              <a:tblPr/>
              <a:tblGrid>
                <a:gridCol w="2986579">
                  <a:extLst>
                    <a:ext uri="{9D8B030D-6E8A-4147-A177-3AD203B41FA5}">
                      <a16:colId xmlns:a16="http://schemas.microsoft.com/office/drawing/2014/main" val="1245623259"/>
                    </a:ext>
                  </a:extLst>
                </a:gridCol>
              </a:tblGrid>
              <a:tr h="9299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chemeClr val="bg1"/>
                          </a:solidFill>
                          <a:effectLst/>
                        </a:rPr>
                        <a:t>Good Condition Basement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2449539016"/>
                  </a:ext>
                </a:extLst>
              </a:tr>
              <a:tr h="516644">
                <a:tc>
                  <a:txBody>
                    <a:bodyPr/>
                    <a:lstStyle/>
                    <a:p>
                      <a:pPr algn="ctr" fontAlgn="ctr"/>
                      <a:r>
                        <a:rPr lang="en-US" sz="2400" dirty="0"/>
                        <a:t>$107983.46</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2832806855"/>
                  </a:ext>
                </a:extLst>
              </a:tr>
              <a:tr h="516644">
                <a:tc>
                  <a:txBody>
                    <a:bodyPr/>
                    <a:lstStyle/>
                    <a:p>
                      <a:pPr algn="ctr" fontAlgn="ctr"/>
                      <a:r>
                        <a:rPr lang="en-US" sz="2400" dirty="0"/>
                        <a:t>$122884.71</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84562813"/>
                  </a:ext>
                </a:extLst>
              </a:tr>
              <a:tr h="516644">
                <a:tc>
                  <a:txBody>
                    <a:bodyPr/>
                    <a:lstStyle/>
                    <a:p>
                      <a:pPr algn="ctr" fontAlgn="ctr"/>
                      <a:r>
                        <a:rPr lang="en-US" sz="2400" dirty="0"/>
                        <a:t>$88004.76</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7554402"/>
                  </a:ext>
                </a:extLst>
              </a:tr>
              <a:tr h="516644">
                <a:tc>
                  <a:txBody>
                    <a:bodyPr/>
                    <a:lstStyle/>
                    <a:p>
                      <a:pPr algn="ctr" fontAlgn="ctr"/>
                      <a:r>
                        <a:rPr lang="en-US" sz="2400" dirty="0"/>
                        <a:t>$229399.94</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0679662"/>
                  </a:ext>
                </a:extLst>
              </a:tr>
              <a:tr h="516644">
                <a:tc>
                  <a:txBody>
                    <a:bodyPr/>
                    <a:lstStyle/>
                    <a:p>
                      <a:pPr algn="ctr" fontAlgn="ctr"/>
                      <a:r>
                        <a:rPr lang="en-US" sz="2400" dirty="0"/>
                        <a:t>$</a:t>
                      </a:r>
                      <a:r>
                        <a:rPr lang="en-US" sz="2400" b="0" dirty="0"/>
                        <a:t>181418.45</a:t>
                      </a:r>
                      <a:endParaRPr lang="en-US" sz="2400" b="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9329835"/>
                  </a:ext>
                </a:extLst>
              </a:tr>
              <a:tr h="516644">
                <a:tc>
                  <a:txBody>
                    <a:bodyPr/>
                    <a:lstStyle/>
                    <a:p>
                      <a:pPr algn="ctr" fontAlgn="ctr"/>
                      <a:r>
                        <a:rPr lang="en-US" sz="2400" dirty="0"/>
                        <a:t>$83478.17</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8278974"/>
                  </a:ext>
                </a:extLst>
              </a:tr>
              <a:tr h="516644">
                <a:tc>
                  <a:txBody>
                    <a:bodyPr/>
                    <a:lstStyle/>
                    <a:p>
                      <a:pPr algn="ctr" fontAlgn="ctr"/>
                      <a:r>
                        <a:rPr lang="en-US" sz="2400" dirty="0"/>
                        <a:t>$129508.43</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6687740"/>
                  </a:ext>
                </a:extLst>
              </a:tr>
              <a:tr h="516644">
                <a:tc>
                  <a:txBody>
                    <a:bodyPr/>
                    <a:lstStyle/>
                    <a:p>
                      <a:pPr algn="ctr" fontAlgn="ctr"/>
                      <a:r>
                        <a:rPr lang="en-US" sz="2400" dirty="0"/>
                        <a:t>$130745.34</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2434568"/>
                  </a:ext>
                </a:extLst>
              </a:tr>
              <a:tr h="465070">
                <a:tc>
                  <a:txBody>
                    <a:bodyPr/>
                    <a:lstStyle/>
                    <a:p>
                      <a:pPr algn="ctr" fontAlgn="ctr"/>
                      <a:r>
                        <a:rPr lang="en-US" sz="2400" dirty="0"/>
                        <a:t>$191767.04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0959410"/>
                  </a:ext>
                </a:extLst>
              </a:tr>
              <a:tr h="46507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2400" dirty="0"/>
                        <a:t>$123130.15</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0234159"/>
                  </a:ext>
                </a:extLst>
              </a:tr>
            </a:tbl>
          </a:graphicData>
        </a:graphic>
      </p:graphicFrame>
      <p:sp>
        <p:nvSpPr>
          <p:cNvPr id="6" name="Cross 5">
            <a:extLst>
              <a:ext uri="{FF2B5EF4-FFF2-40B4-BE49-F238E27FC236}">
                <a16:creationId xmlns:a16="http://schemas.microsoft.com/office/drawing/2014/main" id="{638E9834-ED4C-469F-9BCE-94C0C92EBF11}"/>
              </a:ext>
            </a:extLst>
          </p:cNvPr>
          <p:cNvSpPr/>
          <p:nvPr/>
        </p:nvSpPr>
        <p:spPr>
          <a:xfrm rot="19895149">
            <a:off x="4832366" y="591147"/>
            <a:ext cx="885524" cy="676183"/>
          </a:xfrm>
          <a:prstGeom prst="plus">
            <a:avLst>
              <a:gd name="adj" fmla="val 4350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312987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8B8CF0E-F5F4-485C-AA9F-DD38872F1FD9}"/>
              </a:ext>
            </a:extLst>
          </p:cNvPr>
          <p:cNvSpPr txBox="1">
            <a:spLocks/>
          </p:cNvSpPr>
          <p:nvPr/>
        </p:nvSpPr>
        <p:spPr>
          <a:xfrm>
            <a:off x="675698" y="652103"/>
            <a:ext cx="3611880" cy="1535865"/>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i="1" dirty="0">
                <a:cs typeface="Calibri Light"/>
              </a:rPr>
              <a:t>Basement 	Features</a:t>
            </a:r>
          </a:p>
        </p:txBody>
      </p:sp>
      <p:sp>
        <p:nvSpPr>
          <p:cNvPr id="14" name="Title 1">
            <a:extLst>
              <a:ext uri="{FF2B5EF4-FFF2-40B4-BE49-F238E27FC236}">
                <a16:creationId xmlns:a16="http://schemas.microsoft.com/office/drawing/2014/main" id="{6B2AC3C0-3253-479A-8A3C-B8FE3B6772B1}"/>
              </a:ext>
            </a:extLst>
          </p:cNvPr>
          <p:cNvSpPr txBox="1">
            <a:spLocks/>
          </p:cNvSpPr>
          <p:nvPr/>
        </p:nvSpPr>
        <p:spPr>
          <a:xfrm>
            <a:off x="5226669" y="784790"/>
            <a:ext cx="6252729" cy="108474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a:solidFill>
                  <a:schemeClr val="accent2">
                    <a:lumMod val="75000"/>
                  </a:schemeClr>
                </a:solidFill>
                <a:cs typeface="Calibri Light"/>
              </a:rPr>
              <a:t>Basement Type</a:t>
            </a:r>
            <a:endParaRPr lang="en-US" sz="2800" b="1" dirty="0">
              <a:solidFill>
                <a:schemeClr val="accent2">
                  <a:lumMod val="75000"/>
                </a:schemeClr>
              </a:solidFill>
              <a:cs typeface="Calibri Light"/>
            </a:endParaRPr>
          </a:p>
        </p:txBody>
      </p:sp>
      <p:pic>
        <p:nvPicPr>
          <p:cNvPr id="3074" name="Picture 2">
            <a:extLst>
              <a:ext uri="{FF2B5EF4-FFF2-40B4-BE49-F238E27FC236}">
                <a16:creationId xmlns:a16="http://schemas.microsoft.com/office/drawing/2014/main" id="{2B306559-D923-4C8E-8A5B-CE038DF982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54662"/>
            <a:ext cx="8386133" cy="383821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A68CCC37-FBDC-4E27-9609-E90873EC3E78}"/>
              </a:ext>
            </a:extLst>
          </p:cNvPr>
          <p:cNvSpPr txBox="1"/>
          <p:nvPr/>
        </p:nvSpPr>
        <p:spPr>
          <a:xfrm>
            <a:off x="8466158" y="3551548"/>
            <a:ext cx="3713276" cy="1477328"/>
          </a:xfrm>
          <a:prstGeom prst="rect">
            <a:avLst/>
          </a:prstGeom>
          <a:noFill/>
        </p:spPr>
        <p:txBody>
          <a:bodyPr wrap="square" rtlCol="0">
            <a:spAutoFit/>
          </a:bodyPr>
          <a:lstStyle/>
          <a:p>
            <a:r>
              <a:rPr lang="en-US" b="1"/>
              <a:t>Basement type </a:t>
            </a:r>
          </a:p>
          <a:p>
            <a:pPr marL="285750" indent="-285750">
              <a:buFontTx/>
              <a:buChar char="-"/>
            </a:pPr>
            <a:r>
              <a:rPr lang="en-US"/>
              <a:t>Unfinished and Good Living Quarters has similar number of houses. .</a:t>
            </a:r>
          </a:p>
          <a:p>
            <a:pPr marL="285750" indent="-285750">
              <a:buFontTx/>
              <a:buChar char="-"/>
            </a:pPr>
            <a:r>
              <a:rPr lang="en-US"/>
              <a:t>Analyze between two values.</a:t>
            </a:r>
            <a:endParaRPr lang="en-US" dirty="0"/>
          </a:p>
        </p:txBody>
      </p:sp>
      <p:sp>
        <p:nvSpPr>
          <p:cNvPr id="18" name="Rectangle 17">
            <a:extLst>
              <a:ext uri="{FF2B5EF4-FFF2-40B4-BE49-F238E27FC236}">
                <a16:creationId xmlns:a16="http://schemas.microsoft.com/office/drawing/2014/main" id="{3A3EBF03-693F-49FA-A851-509250EA703D}"/>
              </a:ext>
            </a:extLst>
          </p:cNvPr>
          <p:cNvSpPr/>
          <p:nvPr/>
        </p:nvSpPr>
        <p:spPr>
          <a:xfrm>
            <a:off x="7934" y="2654661"/>
            <a:ext cx="8386133" cy="40195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54409AB-066C-4D5C-B3E7-E3DAD853A730}"/>
              </a:ext>
            </a:extLst>
          </p:cNvPr>
          <p:cNvSpPr txBox="1"/>
          <p:nvPr/>
        </p:nvSpPr>
        <p:spPr>
          <a:xfrm>
            <a:off x="10138" y="2322094"/>
            <a:ext cx="8375995" cy="369332"/>
          </a:xfrm>
          <a:prstGeom prst="rect">
            <a:avLst/>
          </a:prstGeom>
          <a:solidFill>
            <a:schemeClr val="tx2">
              <a:lumMod val="75000"/>
            </a:schemeClr>
          </a:solidFill>
        </p:spPr>
        <p:txBody>
          <a:bodyPr wrap="square" rtlCol="0">
            <a:spAutoFit/>
          </a:bodyPr>
          <a:lstStyle/>
          <a:p>
            <a:pPr algn="ctr"/>
            <a:r>
              <a:rPr lang="en-US">
                <a:solidFill>
                  <a:schemeClr val="bg1"/>
                </a:solidFill>
              </a:rPr>
              <a:t>Basement types</a:t>
            </a:r>
            <a:endParaRPr lang="en-US" dirty="0">
              <a:solidFill>
                <a:schemeClr val="bg1"/>
              </a:solidFill>
            </a:endParaRPr>
          </a:p>
        </p:txBody>
      </p:sp>
    </p:spTree>
    <p:extLst>
      <p:ext uri="{BB962C8B-B14F-4D97-AF65-F5344CB8AC3E}">
        <p14:creationId xmlns:p14="http://schemas.microsoft.com/office/powerpoint/2010/main" val="14585192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5CD5B75-F7BE-43B5-962B-3A3CFB578A6D}"/>
              </a:ext>
            </a:extLst>
          </p:cNvPr>
          <p:cNvSpPr txBox="1">
            <a:spLocks/>
          </p:cNvSpPr>
          <p:nvPr/>
        </p:nvSpPr>
        <p:spPr>
          <a:xfrm>
            <a:off x="1108832" y="652103"/>
            <a:ext cx="3611880" cy="1535865"/>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cs typeface="Calibri Light"/>
              </a:rPr>
              <a:t>Basement Features</a:t>
            </a:r>
          </a:p>
        </p:txBody>
      </p:sp>
      <p:sp>
        <p:nvSpPr>
          <p:cNvPr id="14" name="Title 1">
            <a:extLst>
              <a:ext uri="{FF2B5EF4-FFF2-40B4-BE49-F238E27FC236}">
                <a16:creationId xmlns:a16="http://schemas.microsoft.com/office/drawing/2014/main" id="{CEC20732-DACF-43BB-8145-AC8960724F0A}"/>
              </a:ext>
            </a:extLst>
          </p:cNvPr>
          <p:cNvSpPr txBox="1">
            <a:spLocks/>
          </p:cNvSpPr>
          <p:nvPr/>
        </p:nvSpPr>
        <p:spPr>
          <a:xfrm>
            <a:off x="1640264" y="2253007"/>
            <a:ext cx="6206812" cy="110893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accent2">
                    <a:lumMod val="75000"/>
                  </a:schemeClr>
                </a:solidFill>
                <a:cs typeface="Calibri Light"/>
              </a:rPr>
              <a:t>Basement Type</a:t>
            </a:r>
          </a:p>
        </p:txBody>
      </p:sp>
      <p:graphicFrame>
        <p:nvGraphicFramePr>
          <p:cNvPr id="16" name="Table 15">
            <a:extLst>
              <a:ext uri="{FF2B5EF4-FFF2-40B4-BE49-F238E27FC236}">
                <a16:creationId xmlns:a16="http://schemas.microsoft.com/office/drawing/2014/main" id="{140EBD6D-DE4B-43DA-A4B5-3C1352192032}"/>
              </a:ext>
            </a:extLst>
          </p:cNvPr>
          <p:cNvGraphicFramePr>
            <a:graphicFrameLocks noGrp="1"/>
          </p:cNvGraphicFramePr>
          <p:nvPr/>
        </p:nvGraphicFramePr>
        <p:xfrm>
          <a:off x="4946491" y="875899"/>
          <a:ext cx="3384670" cy="5524894"/>
        </p:xfrm>
        <a:graphic>
          <a:graphicData uri="http://schemas.openxmlformats.org/drawingml/2006/table">
            <a:tbl>
              <a:tblPr/>
              <a:tblGrid>
                <a:gridCol w="3384670">
                  <a:extLst>
                    <a:ext uri="{9D8B030D-6E8A-4147-A177-3AD203B41FA5}">
                      <a16:colId xmlns:a16="http://schemas.microsoft.com/office/drawing/2014/main" val="2232482511"/>
                    </a:ext>
                  </a:extLst>
                </a:gridCol>
              </a:tblGrid>
              <a:tr h="4987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b="1" dirty="0">
                          <a:solidFill>
                            <a:schemeClr val="bg1"/>
                          </a:solidFill>
                          <a:effectLst/>
                        </a:rPr>
                        <a:t>Unfinished Basement</a:t>
                      </a:r>
                      <a:endParaRPr lang="en-US" sz="22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2449539016"/>
                  </a:ext>
                </a:extLst>
              </a:tr>
              <a:tr h="498792">
                <a:tc>
                  <a:txBody>
                    <a:bodyPr/>
                    <a:lstStyle/>
                    <a:p>
                      <a:pPr algn="ctr" fontAlgn="ctr"/>
                      <a:r>
                        <a:rPr lang="en-US" sz="2000" dirty="0"/>
                        <a:t>$</a:t>
                      </a:r>
                      <a:r>
                        <a:rPr lang="en-US" sz="2200" dirty="0"/>
                        <a:t>111714.96</a:t>
                      </a:r>
                      <a:endParaRPr lang="en-US" sz="22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2832806855"/>
                  </a:ext>
                </a:extLst>
              </a:tr>
              <a:tr h="498792">
                <a:tc>
                  <a:txBody>
                    <a:bodyPr/>
                    <a:lstStyle/>
                    <a:p>
                      <a:pPr algn="ctr" fontAlgn="ctr"/>
                      <a:r>
                        <a:rPr lang="en-US" sz="2000" dirty="0"/>
                        <a:t>$</a:t>
                      </a:r>
                      <a:r>
                        <a:rPr lang="en-US" sz="2200" dirty="0"/>
                        <a:t>126187.10</a:t>
                      </a:r>
                      <a:endParaRPr lang="en-US" sz="22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84562813"/>
                  </a:ext>
                </a:extLst>
              </a:tr>
              <a:tr h="498792">
                <a:tc>
                  <a:txBody>
                    <a:bodyPr/>
                    <a:lstStyle/>
                    <a:p>
                      <a:pPr algn="ctr" fontAlgn="ctr"/>
                      <a:r>
                        <a:rPr lang="en-US" sz="2000" dirty="0"/>
                        <a:t>$</a:t>
                      </a:r>
                      <a:r>
                        <a:rPr lang="en-US" sz="2200" dirty="0"/>
                        <a:t>129978.74</a:t>
                      </a:r>
                      <a:endParaRPr lang="en-US" sz="22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1799212388"/>
                  </a:ext>
                </a:extLst>
              </a:tr>
              <a:tr h="498792">
                <a:tc>
                  <a:txBody>
                    <a:bodyPr/>
                    <a:lstStyle/>
                    <a:p>
                      <a:pPr algn="ctr" fontAlgn="ctr"/>
                      <a:r>
                        <a:rPr lang="en-US" sz="2000" dirty="0"/>
                        <a:t>$</a:t>
                      </a:r>
                      <a:r>
                        <a:rPr lang="en-US" sz="2200" dirty="0"/>
                        <a:t>94384.43</a:t>
                      </a:r>
                      <a:endParaRPr lang="en-US" sz="22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66573"/>
                  </a:ext>
                </a:extLst>
              </a:tr>
              <a:tr h="498792">
                <a:tc>
                  <a:txBody>
                    <a:bodyPr/>
                    <a:lstStyle/>
                    <a:p>
                      <a:pPr algn="ctr" fontAlgn="ctr"/>
                      <a:r>
                        <a:rPr lang="en-US" sz="2000" dirty="0"/>
                        <a:t>$</a:t>
                      </a:r>
                      <a:r>
                        <a:rPr lang="en-US" sz="2200" dirty="0"/>
                        <a:t>230702.09</a:t>
                      </a:r>
                      <a:endParaRPr lang="en-US" sz="22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1244579634"/>
                  </a:ext>
                </a:extLst>
              </a:tr>
              <a:tr h="498792">
                <a:tc>
                  <a:txBody>
                    <a:bodyPr/>
                    <a:lstStyle/>
                    <a:p>
                      <a:pPr algn="ctr" fontAlgn="ctr"/>
                      <a:r>
                        <a:rPr lang="en-US" sz="2000" dirty="0"/>
                        <a:t>$</a:t>
                      </a:r>
                      <a:r>
                        <a:rPr lang="en-US" sz="2200" dirty="0"/>
                        <a:t>176027.34</a:t>
                      </a:r>
                      <a:endParaRPr lang="en-US" sz="22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1728506"/>
                  </a:ext>
                </a:extLst>
              </a:tr>
              <a:tr h="536974">
                <a:tc>
                  <a:txBody>
                    <a:bodyPr/>
                    <a:lstStyle/>
                    <a:p>
                      <a:pPr algn="ctr" fontAlgn="ctr"/>
                      <a:r>
                        <a:rPr lang="en-US" sz="2000" dirty="0"/>
                        <a:t>$</a:t>
                      </a:r>
                      <a:r>
                        <a:rPr lang="en-US" sz="2200" dirty="0"/>
                        <a:t>87986.12</a:t>
                      </a:r>
                      <a:endParaRPr lang="en-US" sz="22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3897952800"/>
                  </a:ext>
                </a:extLst>
              </a:tr>
              <a:tr h="498792">
                <a:tc>
                  <a:txBody>
                    <a:bodyPr/>
                    <a:lstStyle/>
                    <a:p>
                      <a:pPr algn="ctr" fontAlgn="ctr"/>
                      <a:r>
                        <a:rPr lang="en-US" sz="2000" dirty="0"/>
                        <a:t>$</a:t>
                      </a:r>
                      <a:r>
                        <a:rPr lang="en-US" sz="2200" dirty="0"/>
                        <a:t>131470.10</a:t>
                      </a:r>
                      <a:endParaRPr lang="en-US" sz="22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7421516"/>
                  </a:ext>
                </a:extLst>
              </a:tr>
              <a:tr h="498792">
                <a:tc>
                  <a:txBody>
                    <a:bodyPr/>
                    <a:lstStyle/>
                    <a:p>
                      <a:pPr algn="ctr" fontAlgn="ctr"/>
                      <a:r>
                        <a:rPr lang="en-US" sz="2000" dirty="0"/>
                        <a:t>$</a:t>
                      </a:r>
                      <a:r>
                        <a:rPr lang="en-US" sz="2200" dirty="0"/>
                        <a:t>133945.75</a:t>
                      </a:r>
                      <a:endParaRPr lang="en-US" sz="22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3295097560"/>
                  </a:ext>
                </a:extLst>
              </a:tr>
              <a:tr h="498792">
                <a:tc>
                  <a:txBody>
                    <a:bodyPr/>
                    <a:lstStyle/>
                    <a:p>
                      <a:pPr algn="ctr" fontAlgn="ctr"/>
                      <a:r>
                        <a:rPr lang="en-US" sz="2000" dirty="0"/>
                        <a:t>$</a:t>
                      </a:r>
                      <a:r>
                        <a:rPr lang="en-US" sz="2200" dirty="0"/>
                        <a:t>199197.32</a:t>
                      </a:r>
                      <a:endParaRPr lang="en-US" sz="22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6016799"/>
                  </a:ext>
                </a:extLst>
              </a:tr>
            </a:tbl>
          </a:graphicData>
        </a:graphic>
      </p:graphicFrame>
      <p:graphicFrame>
        <p:nvGraphicFramePr>
          <p:cNvPr id="18" name="Table 17">
            <a:extLst>
              <a:ext uri="{FF2B5EF4-FFF2-40B4-BE49-F238E27FC236}">
                <a16:creationId xmlns:a16="http://schemas.microsoft.com/office/drawing/2014/main" id="{3F9F76F1-DD6D-476B-9FFB-6BDCFCE14C54}"/>
              </a:ext>
            </a:extLst>
          </p:cNvPr>
          <p:cNvGraphicFramePr>
            <a:graphicFrameLocks noGrp="1"/>
          </p:cNvGraphicFramePr>
          <p:nvPr/>
        </p:nvGraphicFramePr>
        <p:xfrm>
          <a:off x="8556939" y="798897"/>
          <a:ext cx="3228931" cy="5693969"/>
        </p:xfrm>
        <a:graphic>
          <a:graphicData uri="http://schemas.openxmlformats.org/drawingml/2006/table">
            <a:tbl>
              <a:tblPr/>
              <a:tblGrid>
                <a:gridCol w="3228931">
                  <a:extLst>
                    <a:ext uri="{9D8B030D-6E8A-4147-A177-3AD203B41FA5}">
                      <a16:colId xmlns:a16="http://schemas.microsoft.com/office/drawing/2014/main" val="258640488"/>
                    </a:ext>
                  </a:extLst>
                </a:gridCol>
              </a:tblGrid>
              <a:tr h="5359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b="1" dirty="0">
                          <a:solidFill>
                            <a:schemeClr val="bg1"/>
                          </a:solidFill>
                          <a:effectLst/>
                        </a:rPr>
                        <a:t>Good Living Quarters</a:t>
                      </a:r>
                      <a:endParaRPr lang="en-US" sz="22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2449539016"/>
                  </a:ext>
                </a:extLst>
              </a:tr>
              <a:tr h="515806">
                <a:tc>
                  <a:txBody>
                    <a:bodyPr/>
                    <a:lstStyle/>
                    <a:p>
                      <a:pPr algn="ctr" fontAlgn="ctr"/>
                      <a:r>
                        <a:rPr lang="en-US" sz="2000" dirty="0"/>
                        <a:t>$</a:t>
                      </a:r>
                      <a:r>
                        <a:rPr lang="en-US" sz="2200" dirty="0"/>
                        <a:t>117037.72</a:t>
                      </a:r>
                      <a:endParaRPr lang="en-US" sz="22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2832806855"/>
                  </a:ext>
                </a:extLst>
              </a:tr>
              <a:tr h="515806">
                <a:tc>
                  <a:txBody>
                    <a:bodyPr/>
                    <a:lstStyle/>
                    <a:p>
                      <a:pPr algn="ctr" fontAlgn="ctr"/>
                      <a:r>
                        <a:rPr lang="en-US" sz="2000" dirty="0"/>
                        <a:t>$</a:t>
                      </a:r>
                      <a:r>
                        <a:rPr lang="en-US" sz="2200" dirty="0"/>
                        <a:t>132199.39</a:t>
                      </a:r>
                      <a:endParaRPr lang="en-US" sz="22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84562813"/>
                  </a:ext>
                </a:extLst>
              </a:tr>
              <a:tr h="515806">
                <a:tc>
                  <a:txBody>
                    <a:bodyPr/>
                    <a:lstStyle/>
                    <a:p>
                      <a:pPr algn="ctr" fontAlgn="ctr"/>
                      <a:r>
                        <a:rPr lang="en-US" sz="2000" dirty="0"/>
                        <a:t>$</a:t>
                      </a:r>
                      <a:r>
                        <a:rPr lang="en-US" sz="2200" dirty="0"/>
                        <a:t>136171.69</a:t>
                      </a:r>
                      <a:endParaRPr lang="en-US" sz="22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1799212388"/>
                  </a:ext>
                </a:extLst>
              </a:tr>
              <a:tr h="515806">
                <a:tc>
                  <a:txBody>
                    <a:bodyPr/>
                    <a:lstStyle/>
                    <a:p>
                      <a:pPr algn="ctr" fontAlgn="ctr"/>
                      <a:r>
                        <a:rPr lang="en-US" sz="2000" dirty="0"/>
                        <a:t>$</a:t>
                      </a:r>
                      <a:r>
                        <a:rPr lang="en-US" sz="2200" dirty="0"/>
                        <a:t>98881.46</a:t>
                      </a:r>
                      <a:endParaRPr lang="en-US" sz="22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66573"/>
                  </a:ext>
                </a:extLst>
              </a:tr>
              <a:tr h="515806">
                <a:tc>
                  <a:txBody>
                    <a:bodyPr/>
                    <a:lstStyle/>
                    <a:p>
                      <a:pPr algn="ctr" fontAlgn="ctr"/>
                      <a:r>
                        <a:rPr lang="en-US" sz="2000" dirty="0"/>
                        <a:t>$</a:t>
                      </a:r>
                      <a:r>
                        <a:rPr lang="en-US" sz="2200" dirty="0"/>
                        <a:t>241694.10</a:t>
                      </a:r>
                      <a:endParaRPr lang="en-US" sz="22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1244579634"/>
                  </a:ext>
                </a:extLst>
              </a:tr>
              <a:tr h="515806">
                <a:tc>
                  <a:txBody>
                    <a:bodyPr/>
                    <a:lstStyle/>
                    <a:p>
                      <a:pPr algn="ctr" fontAlgn="ctr"/>
                      <a:r>
                        <a:rPr lang="en-US" sz="2000" dirty="0"/>
                        <a:t>$</a:t>
                      </a:r>
                      <a:r>
                        <a:rPr lang="en-US" sz="2200" dirty="0"/>
                        <a:t>184414.32</a:t>
                      </a:r>
                      <a:endParaRPr lang="en-US" sz="22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1728506"/>
                  </a:ext>
                </a:extLst>
              </a:tr>
              <a:tr h="515806">
                <a:tc>
                  <a:txBody>
                    <a:bodyPr/>
                    <a:lstStyle/>
                    <a:p>
                      <a:pPr algn="ctr" fontAlgn="ctr"/>
                      <a:r>
                        <a:rPr lang="en-US" sz="2000" dirty="0"/>
                        <a:t>$</a:t>
                      </a:r>
                      <a:r>
                        <a:rPr lang="en-US" sz="2200" dirty="0"/>
                        <a:t>92178.30</a:t>
                      </a:r>
                      <a:endParaRPr lang="en-US" sz="22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3897952800"/>
                  </a:ext>
                </a:extLst>
              </a:tr>
              <a:tr h="515806">
                <a:tc>
                  <a:txBody>
                    <a:bodyPr/>
                    <a:lstStyle/>
                    <a:p>
                      <a:pPr algn="ctr" fontAlgn="ctr"/>
                      <a:r>
                        <a:rPr lang="en-US" sz="2000" dirty="0"/>
                        <a:t>$</a:t>
                      </a:r>
                      <a:r>
                        <a:rPr lang="en-US" sz="2200" dirty="0"/>
                        <a:t>137734.11</a:t>
                      </a:r>
                      <a:endParaRPr lang="en-US" sz="22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7421516"/>
                  </a:ext>
                </a:extLst>
              </a:tr>
              <a:tr h="515806">
                <a:tc>
                  <a:txBody>
                    <a:bodyPr/>
                    <a:lstStyle/>
                    <a:p>
                      <a:pPr algn="ctr" fontAlgn="ctr"/>
                      <a:r>
                        <a:rPr lang="en-US" sz="2000" dirty="0"/>
                        <a:t>$</a:t>
                      </a:r>
                      <a:r>
                        <a:rPr lang="en-US" sz="2200" dirty="0"/>
                        <a:t>140327.71</a:t>
                      </a:r>
                      <a:endParaRPr lang="en-US" sz="22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3295097560"/>
                  </a:ext>
                </a:extLst>
              </a:tr>
              <a:tr h="515806">
                <a:tc>
                  <a:txBody>
                    <a:bodyPr/>
                    <a:lstStyle/>
                    <a:p>
                      <a:pPr algn="ctr" fontAlgn="ctr"/>
                      <a:r>
                        <a:rPr lang="en-US" sz="2000" dirty="0"/>
                        <a:t>$</a:t>
                      </a:r>
                      <a:r>
                        <a:rPr lang="en-US" sz="2200" dirty="0"/>
                        <a:t>208688.26</a:t>
                      </a:r>
                      <a:endParaRPr lang="en-US" sz="22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6016799"/>
                  </a:ext>
                </a:extLst>
              </a:tr>
            </a:tbl>
          </a:graphicData>
        </a:graphic>
      </p:graphicFrame>
      <p:sp>
        <p:nvSpPr>
          <p:cNvPr id="10" name="Cross 9">
            <a:extLst>
              <a:ext uri="{FF2B5EF4-FFF2-40B4-BE49-F238E27FC236}">
                <a16:creationId xmlns:a16="http://schemas.microsoft.com/office/drawing/2014/main" id="{9884A0D7-CE5E-4B2D-B93D-656DADD1F51C}"/>
              </a:ext>
            </a:extLst>
          </p:cNvPr>
          <p:cNvSpPr/>
          <p:nvPr/>
        </p:nvSpPr>
        <p:spPr>
          <a:xfrm rot="19895149">
            <a:off x="8091464" y="419342"/>
            <a:ext cx="885524" cy="676183"/>
          </a:xfrm>
          <a:prstGeom prst="plus">
            <a:avLst>
              <a:gd name="adj" fmla="val 4350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941092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7892A4-2AF3-9943-93DB-BE40C4B45AF8}"/>
              </a:ext>
            </a:extLst>
          </p:cNvPr>
          <p:cNvSpPr>
            <a:spLocks noGrp="1"/>
          </p:cNvSpPr>
          <p:nvPr>
            <p:ph type="title"/>
          </p:nvPr>
        </p:nvSpPr>
        <p:spPr>
          <a:xfrm>
            <a:off x="2197101" y="735283"/>
            <a:ext cx="4978399" cy="3165045"/>
          </a:xfrm>
        </p:spPr>
        <p:txBody>
          <a:bodyPr vert="horz" lIns="91440" tIns="45720" rIns="91440" bIns="45720" rtlCol="0" anchor="b">
            <a:normAutofit/>
          </a:bodyPr>
          <a:lstStyle/>
          <a:p>
            <a:r>
              <a:rPr lang="en-US" sz="5400" b="1" i="1" dirty="0"/>
              <a:t>Fireplace 	Features</a:t>
            </a:r>
            <a:endParaRPr lang="en-US" sz="5200" kern="1200" dirty="0">
              <a:solidFill>
                <a:schemeClr val="tx1"/>
              </a:solidFill>
              <a:latin typeface="+mj-lt"/>
              <a:ea typeface="+mj-ea"/>
              <a:cs typeface="+mj-cs"/>
            </a:endParaRPr>
          </a:p>
        </p:txBody>
      </p:sp>
      <p:pic>
        <p:nvPicPr>
          <p:cNvPr id="25" name="Graphic 24" descr="Statistics">
            <a:extLst>
              <a:ext uri="{FF2B5EF4-FFF2-40B4-BE49-F238E27FC236}">
                <a16:creationId xmlns:a16="http://schemas.microsoft.com/office/drawing/2014/main" id="{9766C45E-8917-4FF3-AAF8-73B6FCEB18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549" y="2776619"/>
            <a:ext cx="1289051" cy="1289051"/>
          </a:xfrm>
          <a:prstGeom prst="rect">
            <a:avLst/>
          </a:prstGeom>
        </p:spPr>
      </p:pic>
      <p:pic>
        <p:nvPicPr>
          <p:cNvPr id="27" name="Graphic 26" descr="Statistics">
            <a:extLst>
              <a:ext uri="{FF2B5EF4-FFF2-40B4-BE49-F238E27FC236}">
                <a16:creationId xmlns:a16="http://schemas.microsoft.com/office/drawing/2014/main" id="{F4F535DF-E58B-4640-8CC8-7B113BF2AE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Tree>
    <p:extLst>
      <p:ext uri="{BB962C8B-B14F-4D97-AF65-F5344CB8AC3E}">
        <p14:creationId xmlns:p14="http://schemas.microsoft.com/office/powerpoint/2010/main" val="40617909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506E07D-B45A-4077-96E6-9461456500EC}"/>
              </a:ext>
            </a:extLst>
          </p:cNvPr>
          <p:cNvSpPr txBox="1">
            <a:spLocks/>
          </p:cNvSpPr>
          <p:nvPr/>
        </p:nvSpPr>
        <p:spPr>
          <a:xfrm>
            <a:off x="643614" y="652103"/>
            <a:ext cx="3611880" cy="1535865"/>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i="1" dirty="0">
                <a:cs typeface="Calibri Light"/>
              </a:rPr>
              <a:t>Fireplace 	features</a:t>
            </a:r>
          </a:p>
        </p:txBody>
      </p:sp>
      <p:sp>
        <p:nvSpPr>
          <p:cNvPr id="14" name="Title 1">
            <a:extLst>
              <a:ext uri="{FF2B5EF4-FFF2-40B4-BE49-F238E27FC236}">
                <a16:creationId xmlns:a16="http://schemas.microsoft.com/office/drawing/2014/main" id="{5525C68C-219F-4058-B07F-360BC1D40BE3}"/>
              </a:ext>
            </a:extLst>
          </p:cNvPr>
          <p:cNvSpPr txBox="1">
            <a:spLocks/>
          </p:cNvSpPr>
          <p:nvPr/>
        </p:nvSpPr>
        <p:spPr>
          <a:xfrm>
            <a:off x="5226669" y="784790"/>
            <a:ext cx="6252729" cy="108474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a:solidFill>
                  <a:schemeClr val="accent2">
                    <a:lumMod val="75000"/>
                  </a:schemeClr>
                </a:solidFill>
                <a:cs typeface="Calibri Light"/>
              </a:rPr>
              <a:t>Number of fireplaces</a:t>
            </a:r>
            <a:endParaRPr lang="en-US" sz="2800" b="1" dirty="0">
              <a:solidFill>
                <a:schemeClr val="accent2">
                  <a:lumMod val="75000"/>
                </a:schemeClr>
              </a:solidFill>
              <a:cs typeface="Calibri Light"/>
            </a:endParaRPr>
          </a:p>
        </p:txBody>
      </p:sp>
      <p:pic>
        <p:nvPicPr>
          <p:cNvPr id="4098" name="Picture 2">
            <a:extLst>
              <a:ext uri="{FF2B5EF4-FFF2-40B4-BE49-F238E27FC236}">
                <a16:creationId xmlns:a16="http://schemas.microsoft.com/office/drawing/2014/main" id="{CAA536DA-7DB8-4D8B-B2FA-C8DB73BF72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370" y="2559845"/>
            <a:ext cx="6567537" cy="3850437"/>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F661D6B9-7255-49F2-A400-93D257359FEF}"/>
              </a:ext>
            </a:extLst>
          </p:cNvPr>
          <p:cNvSpPr txBox="1"/>
          <p:nvPr/>
        </p:nvSpPr>
        <p:spPr>
          <a:xfrm>
            <a:off x="7514050" y="3664895"/>
            <a:ext cx="3713276" cy="1200329"/>
          </a:xfrm>
          <a:prstGeom prst="rect">
            <a:avLst/>
          </a:prstGeom>
          <a:noFill/>
        </p:spPr>
        <p:txBody>
          <a:bodyPr wrap="square" rtlCol="0">
            <a:spAutoFit/>
          </a:bodyPr>
          <a:lstStyle/>
          <a:p>
            <a:r>
              <a:rPr lang="en-US" b="1" dirty="0"/>
              <a:t>Basement type </a:t>
            </a:r>
          </a:p>
          <a:p>
            <a:pPr marL="285750" indent="-285750">
              <a:buFontTx/>
              <a:buChar char="-"/>
            </a:pPr>
            <a:r>
              <a:rPr lang="en-US" dirty="0"/>
              <a:t>The number of fireplaces are “0” or “1”. </a:t>
            </a:r>
          </a:p>
          <a:p>
            <a:pPr marL="285750" indent="-285750">
              <a:buFontTx/>
              <a:buChar char="-"/>
            </a:pPr>
            <a:r>
              <a:rPr lang="en-US" dirty="0"/>
              <a:t>Analyze between two values.</a:t>
            </a:r>
          </a:p>
        </p:txBody>
      </p:sp>
    </p:spTree>
    <p:extLst>
      <p:ext uri="{BB962C8B-B14F-4D97-AF65-F5344CB8AC3E}">
        <p14:creationId xmlns:p14="http://schemas.microsoft.com/office/powerpoint/2010/main" val="31222395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506E07D-B45A-4077-96E6-9461456500EC}"/>
              </a:ext>
            </a:extLst>
          </p:cNvPr>
          <p:cNvSpPr txBox="1">
            <a:spLocks/>
          </p:cNvSpPr>
          <p:nvPr/>
        </p:nvSpPr>
        <p:spPr>
          <a:xfrm>
            <a:off x="1108832" y="652103"/>
            <a:ext cx="3611880" cy="1535865"/>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cs typeface="Calibri Light"/>
              </a:rPr>
              <a:t>Fireplace features</a:t>
            </a:r>
          </a:p>
        </p:txBody>
      </p:sp>
      <p:sp>
        <p:nvSpPr>
          <p:cNvPr id="14" name="Title 1">
            <a:extLst>
              <a:ext uri="{FF2B5EF4-FFF2-40B4-BE49-F238E27FC236}">
                <a16:creationId xmlns:a16="http://schemas.microsoft.com/office/drawing/2014/main" id="{5525C68C-219F-4058-B07F-360BC1D40BE3}"/>
              </a:ext>
            </a:extLst>
          </p:cNvPr>
          <p:cNvSpPr txBox="1">
            <a:spLocks/>
          </p:cNvSpPr>
          <p:nvPr/>
        </p:nvSpPr>
        <p:spPr>
          <a:xfrm>
            <a:off x="1371106" y="2585062"/>
            <a:ext cx="6252729" cy="108474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a:solidFill>
                  <a:schemeClr val="accent2">
                    <a:lumMod val="75000"/>
                  </a:schemeClr>
                </a:solidFill>
                <a:cs typeface="Calibri Light"/>
              </a:rPr>
              <a:t>Number of fireplaces</a:t>
            </a:r>
            <a:endParaRPr lang="en-US" sz="2800" b="1" dirty="0">
              <a:solidFill>
                <a:schemeClr val="accent2">
                  <a:lumMod val="75000"/>
                </a:schemeClr>
              </a:solidFill>
              <a:cs typeface="Calibri Light"/>
            </a:endParaRPr>
          </a:p>
        </p:txBody>
      </p:sp>
      <p:graphicFrame>
        <p:nvGraphicFramePr>
          <p:cNvPr id="16" name="Table 15">
            <a:extLst>
              <a:ext uri="{FF2B5EF4-FFF2-40B4-BE49-F238E27FC236}">
                <a16:creationId xmlns:a16="http://schemas.microsoft.com/office/drawing/2014/main" id="{EBBD8AA3-A063-4931-A5F6-465FCA690332}"/>
              </a:ext>
            </a:extLst>
          </p:cNvPr>
          <p:cNvGraphicFramePr>
            <a:graphicFrameLocks noGrp="1"/>
          </p:cNvGraphicFramePr>
          <p:nvPr/>
        </p:nvGraphicFramePr>
        <p:xfrm>
          <a:off x="5265019" y="832873"/>
          <a:ext cx="2976123" cy="5673873"/>
        </p:xfrm>
        <a:graphic>
          <a:graphicData uri="http://schemas.openxmlformats.org/drawingml/2006/table">
            <a:tbl>
              <a:tblPr/>
              <a:tblGrid>
                <a:gridCol w="2976123">
                  <a:extLst>
                    <a:ext uri="{9D8B030D-6E8A-4147-A177-3AD203B41FA5}">
                      <a16:colId xmlns:a16="http://schemas.microsoft.com/office/drawing/2014/main" val="2232482511"/>
                    </a:ext>
                  </a:extLst>
                </a:gridCol>
              </a:tblGrid>
              <a:tr h="89499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chemeClr val="bg1"/>
                          </a:solidFill>
                          <a:effectLst/>
                        </a:rPr>
                        <a:t>No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chemeClr val="bg1"/>
                          </a:solidFill>
                          <a:effectLst/>
                        </a:rPr>
                        <a:t>Fireplaces</a:t>
                      </a:r>
                      <a:endParaRPr lang="en-US" sz="24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2449539016"/>
                  </a:ext>
                </a:extLst>
              </a:tr>
              <a:tr h="477888">
                <a:tc>
                  <a:txBody>
                    <a:bodyPr/>
                    <a:lstStyle/>
                    <a:p>
                      <a:pPr algn="ctr" fontAlgn="ctr"/>
                      <a:r>
                        <a:rPr lang="en-US" sz="2400" dirty="0"/>
                        <a:t>$112127.73</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2832806855"/>
                  </a:ext>
                </a:extLst>
              </a:tr>
              <a:tr h="477888">
                <a:tc>
                  <a:txBody>
                    <a:bodyPr/>
                    <a:lstStyle/>
                    <a:p>
                      <a:pPr algn="ctr" fontAlgn="ctr"/>
                      <a:r>
                        <a:rPr lang="en-US" sz="2400" dirty="0"/>
                        <a:t>$128676.78</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84562813"/>
                  </a:ext>
                </a:extLst>
              </a:tr>
              <a:tr h="477888">
                <a:tc>
                  <a:txBody>
                    <a:bodyPr/>
                    <a:lstStyle/>
                    <a:p>
                      <a:pPr algn="ctr" fontAlgn="ctr"/>
                      <a:r>
                        <a:rPr lang="en-US" sz="2400" dirty="0"/>
                        <a:t>$93912.06</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1799212388"/>
                  </a:ext>
                </a:extLst>
              </a:tr>
              <a:tr h="477888">
                <a:tc>
                  <a:txBody>
                    <a:bodyPr/>
                    <a:lstStyle/>
                    <a:p>
                      <a:pPr algn="ctr" fontAlgn="ctr"/>
                      <a:r>
                        <a:rPr lang="en-US" sz="2400" dirty="0"/>
                        <a:t>$231627.60</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66573"/>
                  </a:ext>
                </a:extLst>
              </a:tr>
              <a:tr h="477888">
                <a:tc>
                  <a:txBody>
                    <a:bodyPr/>
                    <a:lstStyle/>
                    <a:p>
                      <a:pPr algn="ctr" fontAlgn="ctr"/>
                      <a:r>
                        <a:rPr lang="en-US" sz="2400" dirty="0"/>
                        <a:t>$128989.30</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1244579634"/>
                  </a:ext>
                </a:extLst>
              </a:tr>
              <a:tr h="477888">
                <a:tc>
                  <a:txBody>
                    <a:bodyPr/>
                    <a:lstStyle/>
                    <a:p>
                      <a:pPr algn="ctr" fontAlgn="ctr"/>
                      <a:r>
                        <a:rPr lang="en-US" sz="2400" dirty="0"/>
                        <a:t>$179166.81</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1728506"/>
                  </a:ext>
                </a:extLst>
              </a:tr>
              <a:tr h="477888">
                <a:tc>
                  <a:txBody>
                    <a:bodyPr/>
                    <a:lstStyle/>
                    <a:p>
                      <a:pPr algn="ctr" fontAlgn="ctr"/>
                      <a:r>
                        <a:rPr lang="en-US" sz="2400" dirty="0"/>
                        <a:t>$88686.26</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3897952800"/>
                  </a:ext>
                </a:extLst>
              </a:tr>
              <a:tr h="477888">
                <a:tc>
                  <a:txBody>
                    <a:bodyPr/>
                    <a:lstStyle/>
                    <a:p>
                      <a:pPr algn="ctr" fontAlgn="ctr"/>
                      <a:r>
                        <a:rPr lang="en-US" sz="2400" dirty="0"/>
                        <a:t>$131713.56</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7421516"/>
                  </a:ext>
                </a:extLst>
              </a:tr>
              <a:tr h="477888">
                <a:tc>
                  <a:txBody>
                    <a:bodyPr/>
                    <a:lstStyle/>
                    <a:p>
                      <a:pPr algn="ctr" fontAlgn="ctr"/>
                      <a:r>
                        <a:rPr lang="en-US" sz="2400" dirty="0"/>
                        <a:t>$136523.97</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3295097560"/>
                  </a:ext>
                </a:extLst>
              </a:tr>
              <a:tr h="477888">
                <a:tc>
                  <a:txBody>
                    <a:bodyPr/>
                    <a:lstStyle/>
                    <a:p>
                      <a:pPr algn="ctr" fontAlgn="ctr"/>
                      <a:r>
                        <a:rPr lang="en-US" sz="2400" dirty="0"/>
                        <a:t>$199973.84</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6016799"/>
                  </a:ext>
                </a:extLst>
              </a:tr>
            </a:tbl>
          </a:graphicData>
        </a:graphic>
      </p:graphicFrame>
      <p:graphicFrame>
        <p:nvGraphicFramePr>
          <p:cNvPr id="18" name="Table 17">
            <a:extLst>
              <a:ext uri="{FF2B5EF4-FFF2-40B4-BE49-F238E27FC236}">
                <a16:creationId xmlns:a16="http://schemas.microsoft.com/office/drawing/2014/main" id="{C209597F-1AD2-48AF-A4D1-CC4F6ED0FF42}"/>
              </a:ext>
            </a:extLst>
          </p:cNvPr>
          <p:cNvGraphicFramePr>
            <a:graphicFrameLocks noGrp="1"/>
          </p:cNvGraphicFramePr>
          <p:nvPr/>
        </p:nvGraphicFramePr>
        <p:xfrm>
          <a:off x="8503274" y="868424"/>
          <a:ext cx="2976123" cy="5673873"/>
        </p:xfrm>
        <a:graphic>
          <a:graphicData uri="http://schemas.openxmlformats.org/drawingml/2006/table">
            <a:tbl>
              <a:tblPr/>
              <a:tblGrid>
                <a:gridCol w="2976123">
                  <a:extLst>
                    <a:ext uri="{9D8B030D-6E8A-4147-A177-3AD203B41FA5}">
                      <a16:colId xmlns:a16="http://schemas.microsoft.com/office/drawing/2014/main" val="258640488"/>
                    </a:ext>
                  </a:extLst>
                </a:gridCol>
              </a:tblGrid>
              <a:tr h="8550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chemeClr val="bg1"/>
                          </a:solidFill>
                          <a:effectLst/>
                        </a:rPr>
                        <a:t>1 Fireplace</a:t>
                      </a:r>
                      <a:endParaRPr lang="en-US" sz="24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2449539016"/>
                  </a:ext>
                </a:extLst>
              </a:tr>
              <a:tr h="475018">
                <a:tc>
                  <a:txBody>
                    <a:bodyPr/>
                    <a:lstStyle/>
                    <a:p>
                      <a:pPr algn="ctr" fontAlgn="ctr"/>
                      <a:r>
                        <a:rPr lang="en-US" sz="2400" dirty="0"/>
                        <a:t>$116638.44</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2832806855"/>
                  </a:ext>
                </a:extLst>
              </a:tr>
              <a:tr h="475018">
                <a:tc>
                  <a:txBody>
                    <a:bodyPr/>
                    <a:lstStyle/>
                    <a:p>
                      <a:pPr algn="ctr" fontAlgn="ctr"/>
                      <a:r>
                        <a:rPr lang="en-US" sz="2400" dirty="0"/>
                        <a:t>$133853.24</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84562813"/>
                  </a:ext>
                </a:extLst>
              </a:tr>
              <a:tr h="475018">
                <a:tc>
                  <a:txBody>
                    <a:bodyPr/>
                    <a:lstStyle/>
                    <a:p>
                      <a:pPr algn="ctr" fontAlgn="ctr"/>
                      <a:r>
                        <a:rPr lang="en-US" sz="2400" dirty="0"/>
                        <a:t>$134178.33</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1799212388"/>
                  </a:ext>
                </a:extLst>
              </a:tr>
              <a:tr h="475018">
                <a:tc>
                  <a:txBody>
                    <a:bodyPr/>
                    <a:lstStyle/>
                    <a:p>
                      <a:pPr algn="ctr" fontAlgn="ctr"/>
                      <a:r>
                        <a:rPr lang="en-US" sz="2400" dirty="0"/>
                        <a:t>$97689.99</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66573"/>
                  </a:ext>
                </a:extLst>
              </a:tr>
              <a:tr h="475018">
                <a:tc>
                  <a:txBody>
                    <a:bodyPr/>
                    <a:lstStyle/>
                    <a:p>
                      <a:pPr algn="ctr" fontAlgn="ctr"/>
                      <a:r>
                        <a:rPr lang="en-US" sz="2400" dirty="0"/>
                        <a:t>$240945.60</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1244579634"/>
                  </a:ext>
                </a:extLst>
              </a:tr>
              <a:tr h="475018">
                <a:tc>
                  <a:txBody>
                    <a:bodyPr/>
                    <a:lstStyle/>
                    <a:p>
                      <a:pPr algn="ctr" fontAlgn="ctr"/>
                      <a:r>
                        <a:rPr lang="en-US" sz="2400" dirty="0"/>
                        <a:t>$186374.40</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1728506"/>
                  </a:ext>
                </a:extLst>
              </a:tr>
              <a:tr h="475018">
                <a:tc>
                  <a:txBody>
                    <a:bodyPr/>
                    <a:lstStyle/>
                    <a:p>
                      <a:pPr algn="ctr" fontAlgn="ctr"/>
                      <a:r>
                        <a:rPr lang="en-US" sz="2400" dirty="0"/>
                        <a:t>$92253.96</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3897952800"/>
                  </a:ext>
                </a:extLst>
              </a:tr>
              <a:tr h="543678">
                <a:tc>
                  <a:txBody>
                    <a:bodyPr/>
                    <a:lstStyle/>
                    <a:p>
                      <a:pPr algn="ctr" fontAlgn="ctr"/>
                      <a:r>
                        <a:rPr lang="en-US" sz="2400" dirty="0"/>
                        <a:t>$137012.18</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7421516"/>
                  </a:ext>
                </a:extLst>
              </a:tr>
              <a:tr h="475018">
                <a:tc>
                  <a:txBody>
                    <a:bodyPr/>
                    <a:lstStyle/>
                    <a:p>
                      <a:pPr algn="ctr" fontAlgn="ctr"/>
                      <a:r>
                        <a:rPr lang="en-US" sz="2400" dirty="0"/>
                        <a:t>$142016.11</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3295097560"/>
                  </a:ext>
                </a:extLst>
              </a:tr>
              <a:tr h="475018">
                <a:tc>
                  <a:txBody>
                    <a:bodyPr/>
                    <a:lstStyle/>
                    <a:p>
                      <a:pPr algn="ctr" fontAlgn="ctr"/>
                      <a:r>
                        <a:rPr lang="en-US" sz="2400" dirty="0"/>
                        <a:t>$208018.46</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6016799"/>
                  </a:ext>
                </a:extLst>
              </a:tr>
            </a:tbl>
          </a:graphicData>
        </a:graphic>
      </p:graphicFrame>
      <p:sp>
        <p:nvSpPr>
          <p:cNvPr id="10" name="Cross 9">
            <a:extLst>
              <a:ext uri="{FF2B5EF4-FFF2-40B4-BE49-F238E27FC236}">
                <a16:creationId xmlns:a16="http://schemas.microsoft.com/office/drawing/2014/main" id="{E6B6CBF4-BA21-4290-AC8C-3D03B53AC397}"/>
              </a:ext>
            </a:extLst>
          </p:cNvPr>
          <p:cNvSpPr/>
          <p:nvPr/>
        </p:nvSpPr>
        <p:spPr>
          <a:xfrm rot="1746056">
            <a:off x="10758105" y="485658"/>
            <a:ext cx="885524" cy="676183"/>
          </a:xfrm>
          <a:prstGeom prst="plus">
            <a:avLst>
              <a:gd name="adj" fmla="val 4350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007344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7892A4-2AF3-9943-93DB-BE40C4B45AF8}"/>
              </a:ext>
            </a:extLst>
          </p:cNvPr>
          <p:cNvSpPr>
            <a:spLocks noGrp="1"/>
          </p:cNvSpPr>
          <p:nvPr>
            <p:ph type="title"/>
          </p:nvPr>
        </p:nvSpPr>
        <p:spPr>
          <a:xfrm>
            <a:off x="2197101" y="1715944"/>
            <a:ext cx="4978399" cy="3165045"/>
          </a:xfrm>
        </p:spPr>
        <p:txBody>
          <a:bodyPr vert="horz" lIns="91440" tIns="45720" rIns="91440" bIns="45720" rtlCol="0" anchor="b">
            <a:normAutofit/>
          </a:bodyPr>
          <a:lstStyle/>
          <a:p>
            <a:r>
              <a:rPr lang="en-US" sz="5400" b="1" i="1" dirty="0">
                <a:cs typeface="Calibri Light"/>
              </a:rPr>
              <a:t>Heating,</a:t>
            </a:r>
            <a:br>
              <a:rPr lang="en-US" sz="5400" b="1" i="1" dirty="0">
                <a:cs typeface="Calibri Light"/>
              </a:rPr>
            </a:br>
            <a:r>
              <a:rPr lang="en-US" sz="5400" b="1" i="1" dirty="0">
                <a:cs typeface="Calibri Light"/>
              </a:rPr>
              <a:t>	Central Air,</a:t>
            </a:r>
            <a:br>
              <a:rPr lang="en-US" sz="5400" b="1" i="1" dirty="0">
                <a:cs typeface="Calibri Light"/>
              </a:rPr>
            </a:br>
            <a:r>
              <a:rPr lang="en-US" sz="5400" b="1" i="1" dirty="0">
                <a:cs typeface="Calibri Light"/>
              </a:rPr>
              <a:t>Kitchen </a:t>
            </a:r>
            <a:br>
              <a:rPr lang="en-US" sz="5400" b="1" i="1" dirty="0">
                <a:cs typeface="Calibri Light"/>
              </a:rPr>
            </a:br>
            <a:r>
              <a:rPr lang="en-US" sz="5400" b="1" i="1" dirty="0">
                <a:cs typeface="Calibri Light"/>
              </a:rPr>
              <a:t>	Quality</a:t>
            </a:r>
            <a:endParaRPr lang="en-US" sz="5400" b="1" i="1" kern="1200" dirty="0">
              <a:solidFill>
                <a:schemeClr val="tx1"/>
              </a:solidFill>
              <a:latin typeface="+mj-lt"/>
              <a:ea typeface="+mj-ea"/>
              <a:cs typeface="+mj-cs"/>
            </a:endParaRPr>
          </a:p>
        </p:txBody>
      </p:sp>
      <p:pic>
        <p:nvPicPr>
          <p:cNvPr id="25" name="Graphic 24" descr="Statistics">
            <a:extLst>
              <a:ext uri="{FF2B5EF4-FFF2-40B4-BE49-F238E27FC236}">
                <a16:creationId xmlns:a16="http://schemas.microsoft.com/office/drawing/2014/main" id="{9766C45E-8917-4FF3-AAF8-73B6FCEB18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549" y="2776619"/>
            <a:ext cx="1289051" cy="1289051"/>
          </a:xfrm>
          <a:prstGeom prst="rect">
            <a:avLst/>
          </a:prstGeom>
        </p:spPr>
      </p:pic>
      <p:pic>
        <p:nvPicPr>
          <p:cNvPr id="27" name="Graphic 26" descr="Statistics">
            <a:extLst>
              <a:ext uri="{FF2B5EF4-FFF2-40B4-BE49-F238E27FC236}">
                <a16:creationId xmlns:a16="http://schemas.microsoft.com/office/drawing/2014/main" id="{F4F535DF-E58B-4640-8CC8-7B113BF2AE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Tree>
    <p:extLst>
      <p:ext uri="{BB962C8B-B14F-4D97-AF65-F5344CB8AC3E}">
        <p14:creationId xmlns:p14="http://schemas.microsoft.com/office/powerpoint/2010/main" val="2888258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D389B-5A6E-4E3B-A40C-521E16976A71}"/>
              </a:ext>
            </a:extLst>
          </p:cNvPr>
          <p:cNvSpPr>
            <a:spLocks noGrp="1"/>
          </p:cNvSpPr>
          <p:nvPr>
            <p:ph type="ctrTitle"/>
          </p:nvPr>
        </p:nvSpPr>
        <p:spPr>
          <a:xfrm>
            <a:off x="212944" y="413358"/>
            <a:ext cx="3619609" cy="1314175"/>
          </a:xfrm>
        </p:spPr>
        <p:txBody>
          <a:bodyPr>
            <a:normAutofit/>
          </a:bodyPr>
          <a:lstStyle/>
          <a:p>
            <a:r>
              <a:rPr lang="en-US" sz="4400" b="1" i="1" dirty="0"/>
              <a:t>Heating </a:t>
            </a:r>
            <a:br>
              <a:rPr lang="en-US" sz="4400" b="1" i="1" dirty="0"/>
            </a:br>
            <a:r>
              <a:rPr lang="en-US" sz="4400" b="1" i="1" dirty="0"/>
              <a:t>	Quality </a:t>
            </a:r>
          </a:p>
        </p:txBody>
      </p:sp>
      <p:graphicFrame>
        <p:nvGraphicFramePr>
          <p:cNvPr id="10" name="Table 9">
            <a:extLst>
              <a:ext uri="{FF2B5EF4-FFF2-40B4-BE49-F238E27FC236}">
                <a16:creationId xmlns:a16="http://schemas.microsoft.com/office/drawing/2014/main" id="{40E071EA-AF21-4ACF-AD42-BA2648FE8FB2}"/>
              </a:ext>
            </a:extLst>
          </p:cNvPr>
          <p:cNvGraphicFramePr>
            <a:graphicFrameLocks noGrp="1"/>
          </p:cNvGraphicFramePr>
          <p:nvPr/>
        </p:nvGraphicFramePr>
        <p:xfrm>
          <a:off x="264986" y="4223573"/>
          <a:ext cx="5891841" cy="2011680"/>
        </p:xfrm>
        <a:graphic>
          <a:graphicData uri="http://schemas.openxmlformats.org/drawingml/2006/table">
            <a:tbl>
              <a:tblPr firstRow="1" bandRow="1">
                <a:tableStyleId>{21E4AEA4-8DFA-4A89-87EB-49C32662AFE0}</a:tableStyleId>
              </a:tblPr>
              <a:tblGrid>
                <a:gridCol w="878892">
                  <a:extLst>
                    <a:ext uri="{9D8B030D-6E8A-4147-A177-3AD203B41FA5}">
                      <a16:colId xmlns:a16="http://schemas.microsoft.com/office/drawing/2014/main" val="4102064168"/>
                    </a:ext>
                  </a:extLst>
                </a:gridCol>
                <a:gridCol w="889746">
                  <a:extLst>
                    <a:ext uri="{9D8B030D-6E8A-4147-A177-3AD203B41FA5}">
                      <a16:colId xmlns:a16="http://schemas.microsoft.com/office/drawing/2014/main" val="3646897995"/>
                    </a:ext>
                  </a:extLst>
                </a:gridCol>
                <a:gridCol w="4123203">
                  <a:extLst>
                    <a:ext uri="{9D8B030D-6E8A-4147-A177-3AD203B41FA5}">
                      <a16:colId xmlns:a16="http://schemas.microsoft.com/office/drawing/2014/main" val="2699493212"/>
                    </a:ext>
                  </a:extLst>
                </a:gridCol>
              </a:tblGrid>
              <a:tr h="137160">
                <a:tc>
                  <a:txBody>
                    <a:bodyPr/>
                    <a:lstStyle/>
                    <a:p>
                      <a:pPr algn="ctr" fontAlgn="ctr"/>
                      <a:r>
                        <a:rPr lang="en-US" sz="1600" b="1">
                          <a:effectLst/>
                        </a:rPr>
                        <a:t>Rating</a:t>
                      </a:r>
                      <a:endParaRPr lang="en-US" sz="1600">
                        <a:effectLst/>
                      </a:endParaRPr>
                    </a:p>
                  </a:txBody>
                  <a:tcPr anchor="ctr"/>
                </a:tc>
                <a:tc>
                  <a:txBody>
                    <a:bodyPr/>
                    <a:lstStyle/>
                    <a:p>
                      <a:pPr algn="ctr" fontAlgn="ctr"/>
                      <a:r>
                        <a:rPr lang="en-US" sz="1600" b="1">
                          <a:effectLst/>
                        </a:rPr>
                        <a:t>Quality</a:t>
                      </a:r>
                      <a:endParaRPr lang="en-US" sz="1600">
                        <a:effectLst/>
                      </a:endParaRPr>
                    </a:p>
                  </a:txBody>
                  <a:tcPr anchor="ctr"/>
                </a:tc>
                <a:tc>
                  <a:txBody>
                    <a:bodyPr/>
                    <a:lstStyle/>
                    <a:p>
                      <a:pPr algn="ctr" fontAlgn="ctr"/>
                      <a:r>
                        <a:rPr lang="en-US" sz="1600" b="1" dirty="0">
                          <a:effectLst/>
                        </a:rPr>
                        <a:t>Description</a:t>
                      </a:r>
                      <a:endParaRPr lang="en-US" sz="1600" dirty="0">
                        <a:effectLst/>
                      </a:endParaRPr>
                    </a:p>
                  </a:txBody>
                  <a:tcPr anchor="ctr"/>
                </a:tc>
                <a:extLst>
                  <a:ext uri="{0D108BD9-81ED-4DB2-BD59-A6C34878D82A}">
                    <a16:rowId xmlns:a16="http://schemas.microsoft.com/office/drawing/2014/main" val="2184235042"/>
                  </a:ext>
                </a:extLst>
              </a:tr>
              <a:tr h="137160">
                <a:tc>
                  <a:txBody>
                    <a:bodyPr/>
                    <a:lstStyle/>
                    <a:p>
                      <a:pPr algn="ctr" fontAlgn="ctr"/>
                      <a:r>
                        <a:rPr lang="en-US" sz="1600">
                          <a:effectLst/>
                        </a:rPr>
                        <a:t>5</a:t>
                      </a:r>
                    </a:p>
                  </a:txBody>
                  <a:tcPr anchor="ctr"/>
                </a:tc>
                <a:tc>
                  <a:txBody>
                    <a:bodyPr/>
                    <a:lstStyle/>
                    <a:p>
                      <a:pPr algn="ctr" fontAlgn="ctr"/>
                      <a:r>
                        <a:rPr lang="en-US" sz="1600">
                          <a:effectLst/>
                        </a:rPr>
                        <a:t>Ex</a:t>
                      </a:r>
                    </a:p>
                  </a:txBody>
                  <a:tcPr anchor="ctr"/>
                </a:tc>
                <a:tc>
                  <a:txBody>
                    <a:bodyPr/>
                    <a:lstStyle/>
                    <a:p>
                      <a:pPr algn="l" fontAlgn="ctr"/>
                      <a:r>
                        <a:rPr lang="en-US" sz="1600" dirty="0">
                          <a:effectLst/>
                        </a:rPr>
                        <a:t>  Excellent</a:t>
                      </a:r>
                    </a:p>
                  </a:txBody>
                  <a:tcPr anchor="ctr"/>
                </a:tc>
                <a:extLst>
                  <a:ext uri="{0D108BD9-81ED-4DB2-BD59-A6C34878D82A}">
                    <a16:rowId xmlns:a16="http://schemas.microsoft.com/office/drawing/2014/main" val="3369981677"/>
                  </a:ext>
                </a:extLst>
              </a:tr>
              <a:tr h="137160">
                <a:tc>
                  <a:txBody>
                    <a:bodyPr/>
                    <a:lstStyle/>
                    <a:p>
                      <a:pPr algn="ctr" fontAlgn="ctr"/>
                      <a:r>
                        <a:rPr lang="en-US" sz="1600">
                          <a:effectLst/>
                        </a:rPr>
                        <a:t>4</a:t>
                      </a:r>
                    </a:p>
                  </a:txBody>
                  <a:tcPr anchor="ctr"/>
                </a:tc>
                <a:tc>
                  <a:txBody>
                    <a:bodyPr/>
                    <a:lstStyle/>
                    <a:p>
                      <a:pPr algn="ctr" fontAlgn="ctr"/>
                      <a:r>
                        <a:rPr lang="en-US" sz="1600">
                          <a:effectLst/>
                        </a:rPr>
                        <a:t>Gd</a:t>
                      </a:r>
                    </a:p>
                  </a:txBody>
                  <a:tcPr anchor="ctr"/>
                </a:tc>
                <a:tc>
                  <a:txBody>
                    <a:bodyPr/>
                    <a:lstStyle/>
                    <a:p>
                      <a:pPr algn="l" fontAlgn="ctr"/>
                      <a:r>
                        <a:rPr lang="en-US" sz="1600" dirty="0">
                          <a:effectLst/>
                        </a:rPr>
                        <a:t>  Good</a:t>
                      </a:r>
                    </a:p>
                  </a:txBody>
                  <a:tcPr anchor="ctr"/>
                </a:tc>
                <a:extLst>
                  <a:ext uri="{0D108BD9-81ED-4DB2-BD59-A6C34878D82A}">
                    <a16:rowId xmlns:a16="http://schemas.microsoft.com/office/drawing/2014/main" val="912030658"/>
                  </a:ext>
                </a:extLst>
              </a:tr>
              <a:tr h="137160">
                <a:tc>
                  <a:txBody>
                    <a:bodyPr/>
                    <a:lstStyle/>
                    <a:p>
                      <a:pPr algn="ctr" fontAlgn="ctr"/>
                      <a:r>
                        <a:rPr lang="en-US" sz="1600">
                          <a:effectLst/>
                        </a:rPr>
                        <a:t>3</a:t>
                      </a:r>
                    </a:p>
                  </a:txBody>
                  <a:tcPr anchor="ctr"/>
                </a:tc>
                <a:tc>
                  <a:txBody>
                    <a:bodyPr/>
                    <a:lstStyle/>
                    <a:p>
                      <a:pPr algn="ctr" fontAlgn="ctr"/>
                      <a:r>
                        <a:rPr lang="en-US" sz="1600">
                          <a:effectLst/>
                        </a:rPr>
                        <a:t>TA</a:t>
                      </a:r>
                    </a:p>
                  </a:txBody>
                  <a:tcPr anchor="ctr"/>
                </a:tc>
                <a:tc>
                  <a:txBody>
                    <a:bodyPr/>
                    <a:lstStyle/>
                    <a:p>
                      <a:pPr algn="l" fontAlgn="ctr"/>
                      <a:r>
                        <a:rPr lang="en-US" sz="1600">
                          <a:effectLst/>
                        </a:rPr>
                        <a:t>  Average/Typical</a:t>
                      </a:r>
                    </a:p>
                  </a:txBody>
                  <a:tcPr anchor="ctr"/>
                </a:tc>
                <a:extLst>
                  <a:ext uri="{0D108BD9-81ED-4DB2-BD59-A6C34878D82A}">
                    <a16:rowId xmlns:a16="http://schemas.microsoft.com/office/drawing/2014/main" val="3413763654"/>
                  </a:ext>
                </a:extLst>
              </a:tr>
              <a:tr h="0">
                <a:tc>
                  <a:txBody>
                    <a:bodyPr/>
                    <a:lstStyle/>
                    <a:p>
                      <a:pPr algn="ctr" fontAlgn="ctr"/>
                      <a:r>
                        <a:rPr lang="en-US" sz="1600">
                          <a:effectLst/>
                        </a:rPr>
                        <a:t>2</a:t>
                      </a:r>
                    </a:p>
                  </a:txBody>
                  <a:tcPr anchor="ctr"/>
                </a:tc>
                <a:tc>
                  <a:txBody>
                    <a:bodyPr/>
                    <a:lstStyle/>
                    <a:p>
                      <a:pPr algn="ctr" fontAlgn="ctr"/>
                      <a:r>
                        <a:rPr lang="en-US" sz="1600">
                          <a:effectLst/>
                        </a:rPr>
                        <a:t>Fa</a:t>
                      </a:r>
                    </a:p>
                  </a:txBody>
                  <a:tcPr anchor="ctr"/>
                </a:tc>
                <a:tc>
                  <a:txBody>
                    <a:bodyPr/>
                    <a:lstStyle/>
                    <a:p>
                      <a:pPr algn="l" fontAlgn="ctr"/>
                      <a:r>
                        <a:rPr lang="en-US" sz="1600">
                          <a:effectLst/>
                        </a:rPr>
                        <a:t>  Fair</a:t>
                      </a:r>
                    </a:p>
                  </a:txBody>
                  <a:tcPr anchor="ctr"/>
                </a:tc>
                <a:extLst>
                  <a:ext uri="{0D108BD9-81ED-4DB2-BD59-A6C34878D82A}">
                    <a16:rowId xmlns:a16="http://schemas.microsoft.com/office/drawing/2014/main" val="4287888888"/>
                  </a:ext>
                </a:extLst>
              </a:tr>
              <a:tr h="137160">
                <a:tc>
                  <a:txBody>
                    <a:bodyPr/>
                    <a:lstStyle/>
                    <a:p>
                      <a:pPr algn="ctr" fontAlgn="ctr"/>
                      <a:r>
                        <a:rPr lang="en-US" sz="1600">
                          <a:effectLst/>
                        </a:rPr>
                        <a:t>1</a:t>
                      </a:r>
                    </a:p>
                  </a:txBody>
                  <a:tcPr anchor="ctr"/>
                </a:tc>
                <a:tc>
                  <a:txBody>
                    <a:bodyPr/>
                    <a:lstStyle/>
                    <a:p>
                      <a:pPr algn="ctr" fontAlgn="ctr"/>
                      <a:r>
                        <a:rPr lang="en-US" sz="1600">
                          <a:effectLst/>
                        </a:rPr>
                        <a:t>Po</a:t>
                      </a:r>
                    </a:p>
                  </a:txBody>
                  <a:tcPr anchor="ctr"/>
                </a:tc>
                <a:tc>
                  <a:txBody>
                    <a:bodyPr/>
                    <a:lstStyle/>
                    <a:p>
                      <a:pPr algn="l" fontAlgn="ctr"/>
                      <a:r>
                        <a:rPr lang="en-US" sz="1600" dirty="0">
                          <a:effectLst/>
                        </a:rPr>
                        <a:t>  Poor</a:t>
                      </a:r>
                    </a:p>
                  </a:txBody>
                  <a:tcPr anchor="ctr"/>
                </a:tc>
                <a:extLst>
                  <a:ext uri="{0D108BD9-81ED-4DB2-BD59-A6C34878D82A}">
                    <a16:rowId xmlns:a16="http://schemas.microsoft.com/office/drawing/2014/main" val="2358795690"/>
                  </a:ext>
                </a:extLst>
              </a:tr>
            </a:tbl>
          </a:graphicData>
        </a:graphic>
      </p:graphicFrame>
      <p:sp>
        <p:nvSpPr>
          <p:cNvPr id="11" name="Rectangle 2">
            <a:extLst>
              <a:ext uri="{FF2B5EF4-FFF2-40B4-BE49-F238E27FC236}">
                <a16:creationId xmlns:a16="http://schemas.microsoft.com/office/drawing/2014/main" id="{41A79EF8-AC73-4680-961C-A6F831852A91}"/>
              </a:ext>
            </a:extLst>
          </p:cNvPr>
          <p:cNvSpPr>
            <a:spLocks noGrp="1" noChangeArrowheads="1"/>
          </p:cNvSpPr>
          <p:nvPr>
            <p:ph type="subTitle" idx="1"/>
          </p:nvPr>
        </p:nvSpPr>
        <p:spPr bwMode="auto">
          <a:xfrm>
            <a:off x="-3253359" y="5268232"/>
            <a:ext cx="1971751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2" name="Table 11">
            <a:extLst>
              <a:ext uri="{FF2B5EF4-FFF2-40B4-BE49-F238E27FC236}">
                <a16:creationId xmlns:a16="http://schemas.microsoft.com/office/drawing/2014/main" id="{21E93314-E378-4394-B313-D86A90D0E4DC}"/>
              </a:ext>
            </a:extLst>
          </p:cNvPr>
          <p:cNvGraphicFramePr>
            <a:graphicFrameLocks noGrp="1"/>
          </p:cNvGraphicFramePr>
          <p:nvPr/>
        </p:nvGraphicFramePr>
        <p:xfrm>
          <a:off x="6827365" y="4262392"/>
          <a:ext cx="4858110" cy="2011680"/>
        </p:xfrm>
        <a:graphic>
          <a:graphicData uri="http://schemas.openxmlformats.org/drawingml/2006/table">
            <a:tbl>
              <a:tblPr firstRow="1" bandRow="1">
                <a:tableStyleId>{21E4AEA4-8DFA-4A89-87EB-49C32662AFE0}</a:tableStyleId>
              </a:tblPr>
              <a:tblGrid>
                <a:gridCol w="2429055">
                  <a:extLst>
                    <a:ext uri="{9D8B030D-6E8A-4147-A177-3AD203B41FA5}">
                      <a16:colId xmlns:a16="http://schemas.microsoft.com/office/drawing/2014/main" val="1807271921"/>
                    </a:ext>
                  </a:extLst>
                </a:gridCol>
                <a:gridCol w="2429055">
                  <a:extLst>
                    <a:ext uri="{9D8B030D-6E8A-4147-A177-3AD203B41FA5}">
                      <a16:colId xmlns:a16="http://schemas.microsoft.com/office/drawing/2014/main" val="1740954591"/>
                    </a:ext>
                  </a:extLst>
                </a:gridCol>
              </a:tblGrid>
              <a:tr h="0">
                <a:tc>
                  <a:txBody>
                    <a:bodyPr/>
                    <a:lstStyle/>
                    <a:p>
                      <a:pPr algn="r" fontAlgn="ctr"/>
                      <a:r>
                        <a:rPr lang="en-US" sz="1600" b="1" dirty="0">
                          <a:effectLst/>
                        </a:rPr>
                        <a:t>Heating Quality</a:t>
                      </a:r>
                    </a:p>
                  </a:txBody>
                  <a:tcPr anchor="ctr"/>
                </a:tc>
                <a:tc>
                  <a:txBody>
                    <a:bodyPr/>
                    <a:lstStyle/>
                    <a:p>
                      <a:pPr algn="r" fontAlgn="ctr"/>
                      <a:r>
                        <a:rPr lang="en-US" sz="1600" b="1" dirty="0">
                          <a:effectLst/>
                        </a:rPr>
                        <a:t>Percentage of Houses</a:t>
                      </a:r>
                    </a:p>
                  </a:txBody>
                  <a:tcPr anchor="ctr"/>
                </a:tc>
                <a:extLst>
                  <a:ext uri="{0D108BD9-81ED-4DB2-BD59-A6C34878D82A}">
                    <a16:rowId xmlns:a16="http://schemas.microsoft.com/office/drawing/2014/main" val="2892784047"/>
                  </a:ext>
                </a:extLst>
              </a:tr>
              <a:tr h="0">
                <a:tc>
                  <a:txBody>
                    <a:bodyPr/>
                    <a:lstStyle/>
                    <a:p>
                      <a:pPr algn="r" fontAlgn="ctr"/>
                      <a:r>
                        <a:rPr lang="en-US" sz="1600">
                          <a:effectLst/>
                        </a:rPr>
                        <a:t>Poor</a:t>
                      </a:r>
                    </a:p>
                  </a:txBody>
                  <a:tcPr anchor="ctr"/>
                </a:tc>
                <a:tc>
                  <a:txBody>
                    <a:bodyPr/>
                    <a:lstStyle/>
                    <a:p>
                      <a:pPr algn="r" fontAlgn="ctr"/>
                      <a:r>
                        <a:rPr lang="en-US" sz="1600" dirty="0">
                          <a:effectLst/>
                        </a:rPr>
                        <a:t>0.04</a:t>
                      </a:r>
                    </a:p>
                  </a:txBody>
                  <a:tcPr anchor="ctr"/>
                </a:tc>
                <a:extLst>
                  <a:ext uri="{0D108BD9-81ED-4DB2-BD59-A6C34878D82A}">
                    <a16:rowId xmlns:a16="http://schemas.microsoft.com/office/drawing/2014/main" val="79507023"/>
                  </a:ext>
                </a:extLst>
              </a:tr>
              <a:tr h="0">
                <a:tc>
                  <a:txBody>
                    <a:bodyPr/>
                    <a:lstStyle/>
                    <a:p>
                      <a:pPr algn="r" fontAlgn="ctr"/>
                      <a:r>
                        <a:rPr lang="en-US" sz="1600">
                          <a:effectLst/>
                        </a:rPr>
                        <a:t>Fair</a:t>
                      </a:r>
                    </a:p>
                  </a:txBody>
                  <a:tcPr anchor="ctr"/>
                </a:tc>
                <a:tc>
                  <a:txBody>
                    <a:bodyPr/>
                    <a:lstStyle/>
                    <a:p>
                      <a:pPr algn="r" fontAlgn="ctr"/>
                      <a:r>
                        <a:rPr lang="en-US" sz="1600" dirty="0">
                          <a:effectLst/>
                        </a:rPr>
                        <a:t>3.31</a:t>
                      </a:r>
                    </a:p>
                  </a:txBody>
                  <a:tcPr anchor="ctr"/>
                </a:tc>
                <a:extLst>
                  <a:ext uri="{0D108BD9-81ED-4DB2-BD59-A6C34878D82A}">
                    <a16:rowId xmlns:a16="http://schemas.microsoft.com/office/drawing/2014/main" val="962585242"/>
                  </a:ext>
                </a:extLst>
              </a:tr>
              <a:tr h="0">
                <a:tc>
                  <a:txBody>
                    <a:bodyPr/>
                    <a:lstStyle/>
                    <a:p>
                      <a:pPr algn="r" fontAlgn="ctr"/>
                      <a:r>
                        <a:rPr lang="en-US" sz="1600">
                          <a:effectLst/>
                        </a:rPr>
                        <a:t>Average/Typical</a:t>
                      </a:r>
                    </a:p>
                  </a:txBody>
                  <a:tcPr anchor="ctr"/>
                </a:tc>
                <a:tc>
                  <a:txBody>
                    <a:bodyPr/>
                    <a:lstStyle/>
                    <a:p>
                      <a:pPr algn="r" fontAlgn="ctr"/>
                      <a:r>
                        <a:rPr lang="en-US" sz="1600" dirty="0">
                          <a:effectLst/>
                        </a:rPr>
                        <a:t>30.08</a:t>
                      </a:r>
                    </a:p>
                  </a:txBody>
                  <a:tcPr anchor="ctr"/>
                </a:tc>
                <a:extLst>
                  <a:ext uri="{0D108BD9-81ED-4DB2-BD59-A6C34878D82A}">
                    <a16:rowId xmlns:a16="http://schemas.microsoft.com/office/drawing/2014/main" val="3637330462"/>
                  </a:ext>
                </a:extLst>
              </a:tr>
              <a:tr h="0">
                <a:tc>
                  <a:txBody>
                    <a:bodyPr/>
                    <a:lstStyle/>
                    <a:p>
                      <a:pPr algn="r" fontAlgn="ctr"/>
                      <a:r>
                        <a:rPr lang="en-US" sz="1600">
                          <a:effectLst/>
                        </a:rPr>
                        <a:t>Good</a:t>
                      </a:r>
                    </a:p>
                  </a:txBody>
                  <a:tcPr anchor="ctr"/>
                </a:tc>
                <a:tc>
                  <a:txBody>
                    <a:bodyPr/>
                    <a:lstStyle/>
                    <a:p>
                      <a:pPr algn="r" fontAlgn="ctr"/>
                      <a:r>
                        <a:rPr lang="en-US" sz="1600" dirty="0">
                          <a:effectLst/>
                        </a:rPr>
                        <a:t>17.48</a:t>
                      </a:r>
                    </a:p>
                  </a:txBody>
                  <a:tcPr anchor="ctr"/>
                </a:tc>
                <a:extLst>
                  <a:ext uri="{0D108BD9-81ED-4DB2-BD59-A6C34878D82A}">
                    <a16:rowId xmlns:a16="http://schemas.microsoft.com/office/drawing/2014/main" val="940473646"/>
                  </a:ext>
                </a:extLst>
              </a:tr>
              <a:tr h="0">
                <a:tc>
                  <a:txBody>
                    <a:bodyPr/>
                    <a:lstStyle/>
                    <a:p>
                      <a:pPr algn="r" fontAlgn="ctr"/>
                      <a:r>
                        <a:rPr lang="en-US" sz="1600">
                          <a:effectLst/>
                        </a:rPr>
                        <a:t>Excellent</a:t>
                      </a:r>
                    </a:p>
                  </a:txBody>
                  <a:tcPr anchor="ctr"/>
                </a:tc>
                <a:tc>
                  <a:txBody>
                    <a:bodyPr/>
                    <a:lstStyle/>
                    <a:p>
                      <a:pPr algn="r" fontAlgn="ctr"/>
                      <a:r>
                        <a:rPr lang="en-US" sz="1600" dirty="0">
                          <a:effectLst/>
                        </a:rPr>
                        <a:t>49.06</a:t>
                      </a:r>
                    </a:p>
                  </a:txBody>
                  <a:tcPr anchor="ctr"/>
                </a:tc>
                <a:extLst>
                  <a:ext uri="{0D108BD9-81ED-4DB2-BD59-A6C34878D82A}">
                    <a16:rowId xmlns:a16="http://schemas.microsoft.com/office/drawing/2014/main" val="2081592315"/>
                  </a:ext>
                </a:extLst>
              </a:tr>
            </a:tbl>
          </a:graphicData>
        </a:graphic>
      </p:graphicFrame>
      <p:pic>
        <p:nvPicPr>
          <p:cNvPr id="1028" name="Picture 4" descr="Cooling down Europe's heating system – EURACTIV.com">
            <a:extLst>
              <a:ext uri="{FF2B5EF4-FFF2-40B4-BE49-F238E27FC236}">
                <a16:creationId xmlns:a16="http://schemas.microsoft.com/office/drawing/2014/main" id="{27E8A3C1-E426-40D6-9C81-DDC4BE6DD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9789" y="740778"/>
            <a:ext cx="4063041" cy="228546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6C62257-7E67-4678-9407-E0097F70BC2F}"/>
              </a:ext>
            </a:extLst>
          </p:cNvPr>
          <p:cNvSpPr txBox="1"/>
          <p:nvPr/>
        </p:nvSpPr>
        <p:spPr>
          <a:xfrm>
            <a:off x="983411" y="2048224"/>
            <a:ext cx="4063041" cy="923330"/>
          </a:xfrm>
          <a:prstGeom prst="rect">
            <a:avLst/>
          </a:prstGeom>
          <a:noFill/>
        </p:spPr>
        <p:txBody>
          <a:bodyPr wrap="square" rtlCol="0">
            <a:spAutoFit/>
          </a:bodyPr>
          <a:lstStyle/>
          <a:p>
            <a:pPr marL="285750" indent="-285750">
              <a:buFont typeface="Arial" panose="020B0604020202020204" pitchFamily="34" charset="0"/>
              <a:buChar char="•"/>
            </a:pPr>
            <a:r>
              <a:rPr lang="en-US" dirty="0"/>
              <a:t>Evaluate the condition of heating</a:t>
            </a:r>
          </a:p>
          <a:p>
            <a:pPr marL="285750" indent="-285750">
              <a:buFont typeface="Arial" panose="020B0604020202020204" pitchFamily="34" charset="0"/>
              <a:buChar char="•"/>
            </a:pPr>
            <a:r>
              <a:rPr lang="en-US" dirty="0"/>
              <a:t>Interpret how quality of the feature impacts price. </a:t>
            </a:r>
          </a:p>
        </p:txBody>
      </p:sp>
    </p:spTree>
    <p:extLst>
      <p:ext uri="{BB962C8B-B14F-4D97-AF65-F5344CB8AC3E}">
        <p14:creationId xmlns:p14="http://schemas.microsoft.com/office/powerpoint/2010/main" val="41516304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A3047-81C3-4F78-B671-C05879FFC721}"/>
              </a:ext>
            </a:extLst>
          </p:cNvPr>
          <p:cNvSpPr>
            <a:spLocks noGrp="1"/>
          </p:cNvSpPr>
          <p:nvPr>
            <p:ph type="title"/>
          </p:nvPr>
        </p:nvSpPr>
        <p:spPr>
          <a:xfrm>
            <a:off x="57675" y="381364"/>
            <a:ext cx="4837176" cy="1243584"/>
          </a:xfrm>
        </p:spPr>
        <p:txBody>
          <a:bodyPr vert="horz" lIns="91440" tIns="45720" rIns="91440" bIns="45720" rtlCol="0" anchor="ctr">
            <a:normAutofit/>
          </a:bodyPr>
          <a:lstStyle/>
          <a:p>
            <a:r>
              <a:rPr lang="en-US" sz="2800" b="1" i="1" dirty="0"/>
              <a:t>Heating: </a:t>
            </a:r>
            <a:br>
              <a:rPr lang="en-US" sz="2800" b="1" i="1" dirty="0"/>
            </a:br>
            <a:r>
              <a:rPr lang="en-US" sz="2800" b="1" i="1" dirty="0"/>
              <a:t>	Cost Per Square Foot </a:t>
            </a:r>
          </a:p>
        </p:txBody>
      </p:sp>
      <p:pic>
        <p:nvPicPr>
          <p:cNvPr id="2050" name="Picture 2" descr="Chart, box and whisker chart&#10;&#10;Description automatically generated">
            <a:extLst>
              <a:ext uri="{FF2B5EF4-FFF2-40B4-BE49-F238E27FC236}">
                <a16:creationId xmlns:a16="http://schemas.microsoft.com/office/drawing/2014/main" id="{E6F2D7C4-0282-4C27-9E3D-9D66B81FFF2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07588" y="258900"/>
            <a:ext cx="3363270" cy="336327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catter chart&#10;&#10;Description automatically generated">
            <a:extLst>
              <a:ext uri="{FF2B5EF4-FFF2-40B4-BE49-F238E27FC236}">
                <a16:creationId xmlns:a16="http://schemas.microsoft.com/office/drawing/2014/main" id="{1B1F6192-CC44-4CCD-B20B-D02534584C2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493367" y="326015"/>
            <a:ext cx="3229040" cy="322904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ontent Placeholder 3">
            <a:extLst>
              <a:ext uri="{FF2B5EF4-FFF2-40B4-BE49-F238E27FC236}">
                <a16:creationId xmlns:a16="http://schemas.microsoft.com/office/drawing/2014/main" id="{3697B64A-E62D-4A9B-8B7C-D0D280FB8AFD}"/>
              </a:ext>
            </a:extLst>
          </p:cNvPr>
          <p:cNvGraphicFramePr>
            <a:graphicFrameLocks noGrp="1"/>
          </p:cNvGraphicFramePr>
          <p:nvPr>
            <p:ph idx="1"/>
          </p:nvPr>
        </p:nvGraphicFramePr>
        <p:xfrm>
          <a:off x="5402510" y="4688071"/>
          <a:ext cx="6215522" cy="1800384"/>
        </p:xfrm>
        <a:graphic>
          <a:graphicData uri="http://schemas.openxmlformats.org/drawingml/2006/table">
            <a:tbl>
              <a:tblPr firstRow="1" bandRow="1">
                <a:tableStyleId>{21E4AEA4-8DFA-4A89-87EB-49C32662AFE0}</a:tableStyleId>
              </a:tblPr>
              <a:tblGrid>
                <a:gridCol w="1305636">
                  <a:extLst>
                    <a:ext uri="{9D8B030D-6E8A-4147-A177-3AD203B41FA5}">
                      <a16:colId xmlns:a16="http://schemas.microsoft.com/office/drawing/2014/main" val="4293191756"/>
                    </a:ext>
                  </a:extLst>
                </a:gridCol>
                <a:gridCol w="1654774">
                  <a:extLst>
                    <a:ext uri="{9D8B030D-6E8A-4147-A177-3AD203B41FA5}">
                      <a16:colId xmlns:a16="http://schemas.microsoft.com/office/drawing/2014/main" val="699393748"/>
                    </a:ext>
                  </a:extLst>
                </a:gridCol>
                <a:gridCol w="1437032">
                  <a:extLst>
                    <a:ext uri="{9D8B030D-6E8A-4147-A177-3AD203B41FA5}">
                      <a16:colId xmlns:a16="http://schemas.microsoft.com/office/drawing/2014/main" val="1673134591"/>
                    </a:ext>
                  </a:extLst>
                </a:gridCol>
                <a:gridCol w="1818080">
                  <a:extLst>
                    <a:ext uri="{9D8B030D-6E8A-4147-A177-3AD203B41FA5}">
                      <a16:colId xmlns:a16="http://schemas.microsoft.com/office/drawing/2014/main" val="3003901551"/>
                    </a:ext>
                  </a:extLst>
                </a:gridCol>
              </a:tblGrid>
              <a:tr h="300064">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lang="en-US" sz="1300" b="1" err="1">
                          <a:effectLst/>
                        </a:rPr>
                        <a:t>HeatingQC</a:t>
                      </a:r>
                      <a:endParaRPr lang="en-US" sz="1300" b="1">
                        <a:effectLst/>
                      </a:endParaRPr>
                    </a:p>
                  </a:txBody>
                  <a:tcPr marL="66610" marR="66610" marT="33305" marB="33305" anchor="ctr"/>
                </a:tc>
                <a:tc>
                  <a:txBody>
                    <a:bodyPr/>
                    <a:lstStyle/>
                    <a:p>
                      <a:pPr algn="r" fontAlgn="ctr"/>
                      <a:r>
                        <a:rPr lang="en-US" sz="1300" b="1" dirty="0">
                          <a:effectLst/>
                        </a:rPr>
                        <a:t>Sale Price ($)</a:t>
                      </a:r>
                    </a:p>
                  </a:txBody>
                  <a:tcPr marL="66610" marR="66610" marT="33305" marB="33305" anchor="ctr"/>
                </a:tc>
                <a:tc>
                  <a:txBody>
                    <a:bodyPr/>
                    <a:lstStyle/>
                    <a:p>
                      <a:pPr algn="r" fontAlgn="ctr"/>
                      <a:r>
                        <a:rPr lang="en-US" sz="1300" b="1" dirty="0" err="1">
                          <a:effectLst/>
                        </a:rPr>
                        <a:t>GrLivArea</a:t>
                      </a:r>
                      <a:r>
                        <a:rPr lang="en-US" sz="1300" b="1" dirty="0">
                          <a:effectLst/>
                        </a:rPr>
                        <a:t> (</a:t>
                      </a:r>
                      <a:r>
                        <a:rPr lang="en-US" sz="1300" b="1" dirty="0" err="1">
                          <a:effectLst/>
                        </a:rPr>
                        <a:t>sqft</a:t>
                      </a:r>
                      <a:r>
                        <a:rPr lang="en-US" sz="1300" b="1" dirty="0">
                          <a:effectLst/>
                        </a:rPr>
                        <a:t>)</a:t>
                      </a:r>
                    </a:p>
                  </a:txBody>
                  <a:tcPr marL="66610" marR="66610" marT="33305" marB="33305" anchor="ctr"/>
                </a:tc>
                <a:tc>
                  <a:txBody>
                    <a:bodyPr/>
                    <a:lstStyle/>
                    <a:p>
                      <a:pPr algn="r" fontAlgn="ctr"/>
                      <a:r>
                        <a:rPr lang="en-US" sz="1300" b="1" dirty="0">
                          <a:effectLst/>
                        </a:rPr>
                        <a:t>Cost Per Square Foot($)</a:t>
                      </a:r>
                    </a:p>
                  </a:txBody>
                  <a:tcPr marL="66610" marR="66610" marT="33305" marB="33305" anchor="ctr"/>
                </a:tc>
                <a:extLst>
                  <a:ext uri="{0D108BD9-81ED-4DB2-BD59-A6C34878D82A}">
                    <a16:rowId xmlns:a16="http://schemas.microsoft.com/office/drawing/2014/main" val="1659923399"/>
                  </a:ext>
                </a:extLst>
              </a:tr>
              <a:tr h="300064">
                <a:tc>
                  <a:txBody>
                    <a:bodyPr/>
                    <a:lstStyle/>
                    <a:p>
                      <a:pPr algn="r" fontAlgn="ctr"/>
                      <a:r>
                        <a:rPr lang="en-US" sz="1300" b="1">
                          <a:effectLst/>
                        </a:rPr>
                        <a:t>5</a:t>
                      </a:r>
                    </a:p>
                  </a:txBody>
                  <a:tcPr marL="66610" marR="66610" marT="33305" marB="33305" anchor="ctr"/>
                </a:tc>
                <a:tc>
                  <a:txBody>
                    <a:bodyPr/>
                    <a:lstStyle/>
                    <a:p>
                      <a:pPr algn="r" fontAlgn="ctr"/>
                      <a:r>
                        <a:rPr lang="en-US" sz="1300" dirty="0">
                          <a:effectLst/>
                        </a:rPr>
                        <a:t>206841.93</a:t>
                      </a:r>
                    </a:p>
                  </a:txBody>
                  <a:tcPr marL="66610" marR="66610" marT="33305" marB="33305" anchor="ctr"/>
                </a:tc>
                <a:tc>
                  <a:txBody>
                    <a:bodyPr/>
                    <a:lstStyle/>
                    <a:p>
                      <a:pPr algn="r" fontAlgn="ctr"/>
                      <a:r>
                        <a:rPr lang="en-US" sz="1300" dirty="0">
                          <a:effectLst/>
                        </a:rPr>
                        <a:t>1613.84</a:t>
                      </a:r>
                    </a:p>
                  </a:txBody>
                  <a:tcPr marL="66610" marR="66610" marT="33305" marB="33305" anchor="ctr"/>
                </a:tc>
                <a:tc>
                  <a:txBody>
                    <a:bodyPr/>
                    <a:lstStyle/>
                    <a:p>
                      <a:pPr algn="r" fontAlgn="ctr"/>
                      <a:r>
                        <a:rPr lang="en-US" sz="1300" dirty="0">
                          <a:effectLst/>
                        </a:rPr>
                        <a:t>129.12</a:t>
                      </a:r>
                    </a:p>
                  </a:txBody>
                  <a:tcPr marL="66610" marR="66610" marT="33305" marB="33305" anchor="ctr"/>
                </a:tc>
                <a:extLst>
                  <a:ext uri="{0D108BD9-81ED-4DB2-BD59-A6C34878D82A}">
                    <a16:rowId xmlns:a16="http://schemas.microsoft.com/office/drawing/2014/main" val="2672967151"/>
                  </a:ext>
                </a:extLst>
              </a:tr>
              <a:tr h="300064">
                <a:tc>
                  <a:txBody>
                    <a:bodyPr/>
                    <a:lstStyle/>
                    <a:p>
                      <a:pPr algn="r" fontAlgn="ctr"/>
                      <a:r>
                        <a:rPr lang="en-US" sz="1300" b="1">
                          <a:effectLst/>
                        </a:rPr>
                        <a:t>4</a:t>
                      </a:r>
                    </a:p>
                  </a:txBody>
                  <a:tcPr marL="66610" marR="66610" marT="33305" marB="33305" anchor="ctr"/>
                </a:tc>
                <a:tc>
                  <a:txBody>
                    <a:bodyPr/>
                    <a:lstStyle/>
                    <a:p>
                      <a:pPr algn="r" fontAlgn="ctr"/>
                      <a:r>
                        <a:rPr lang="en-US" sz="1300" dirty="0">
                          <a:effectLst/>
                        </a:rPr>
                        <a:t>155575.78</a:t>
                      </a:r>
                    </a:p>
                  </a:txBody>
                  <a:tcPr marL="66610" marR="66610" marT="33305" marB="33305" anchor="ctr"/>
                </a:tc>
                <a:tc>
                  <a:txBody>
                    <a:bodyPr/>
                    <a:lstStyle/>
                    <a:p>
                      <a:pPr algn="r" fontAlgn="ctr"/>
                      <a:r>
                        <a:rPr lang="en-US" sz="1300" dirty="0">
                          <a:effectLst/>
                        </a:rPr>
                        <a:t>1402.72</a:t>
                      </a:r>
                    </a:p>
                  </a:txBody>
                  <a:tcPr marL="66610" marR="66610" marT="33305" marB="33305" anchor="ctr"/>
                </a:tc>
                <a:tc>
                  <a:txBody>
                    <a:bodyPr/>
                    <a:lstStyle/>
                    <a:p>
                      <a:pPr algn="r" fontAlgn="ctr"/>
                      <a:r>
                        <a:rPr lang="en-US" sz="1300" dirty="0">
                          <a:effectLst/>
                        </a:rPr>
                        <a:t>113.64</a:t>
                      </a:r>
                    </a:p>
                  </a:txBody>
                  <a:tcPr marL="66610" marR="66610" marT="33305" marB="33305" anchor="ctr"/>
                </a:tc>
                <a:extLst>
                  <a:ext uri="{0D108BD9-81ED-4DB2-BD59-A6C34878D82A}">
                    <a16:rowId xmlns:a16="http://schemas.microsoft.com/office/drawing/2014/main" val="2503980962"/>
                  </a:ext>
                </a:extLst>
              </a:tr>
              <a:tr h="300064">
                <a:tc>
                  <a:txBody>
                    <a:bodyPr/>
                    <a:lstStyle/>
                    <a:p>
                      <a:pPr algn="r" fontAlgn="ctr"/>
                      <a:r>
                        <a:rPr lang="en-US" sz="1300" b="1">
                          <a:effectLst/>
                        </a:rPr>
                        <a:t>3</a:t>
                      </a:r>
                    </a:p>
                  </a:txBody>
                  <a:tcPr marL="66610" marR="66610" marT="33305" marB="33305" anchor="ctr"/>
                </a:tc>
                <a:tc>
                  <a:txBody>
                    <a:bodyPr/>
                    <a:lstStyle/>
                    <a:p>
                      <a:pPr algn="r" fontAlgn="ctr"/>
                      <a:r>
                        <a:rPr lang="en-US" sz="1300" dirty="0">
                          <a:effectLst/>
                        </a:rPr>
                        <a:t>141821.86</a:t>
                      </a:r>
                    </a:p>
                  </a:txBody>
                  <a:tcPr marL="66610" marR="66610" marT="33305" marB="33305" anchor="ctr"/>
                </a:tc>
                <a:tc>
                  <a:txBody>
                    <a:bodyPr/>
                    <a:lstStyle/>
                    <a:p>
                      <a:pPr algn="r" fontAlgn="ctr"/>
                      <a:r>
                        <a:rPr lang="en-US" sz="1300" dirty="0">
                          <a:effectLst/>
                        </a:rPr>
                        <a:t>1317.72</a:t>
                      </a:r>
                    </a:p>
                  </a:txBody>
                  <a:tcPr marL="66610" marR="66610" marT="33305" marB="33305" anchor="ctr"/>
                </a:tc>
                <a:tc>
                  <a:txBody>
                    <a:bodyPr/>
                    <a:lstStyle/>
                    <a:p>
                      <a:pPr algn="r" fontAlgn="ctr"/>
                      <a:r>
                        <a:rPr lang="en-US" sz="1300" dirty="0">
                          <a:effectLst/>
                        </a:rPr>
                        <a:t>111.86</a:t>
                      </a:r>
                    </a:p>
                  </a:txBody>
                  <a:tcPr marL="66610" marR="66610" marT="33305" marB="33305" anchor="ctr"/>
                </a:tc>
                <a:extLst>
                  <a:ext uri="{0D108BD9-81ED-4DB2-BD59-A6C34878D82A}">
                    <a16:rowId xmlns:a16="http://schemas.microsoft.com/office/drawing/2014/main" val="4083731029"/>
                  </a:ext>
                </a:extLst>
              </a:tr>
              <a:tr h="300064">
                <a:tc>
                  <a:txBody>
                    <a:bodyPr/>
                    <a:lstStyle/>
                    <a:p>
                      <a:pPr algn="r" fontAlgn="ctr"/>
                      <a:r>
                        <a:rPr lang="en-US" sz="1300" b="1">
                          <a:effectLst/>
                        </a:rPr>
                        <a:t>2</a:t>
                      </a:r>
                    </a:p>
                  </a:txBody>
                  <a:tcPr marL="66610" marR="66610" marT="33305" marB="33305" anchor="ctr"/>
                </a:tc>
                <a:tc>
                  <a:txBody>
                    <a:bodyPr/>
                    <a:lstStyle/>
                    <a:p>
                      <a:pPr algn="r" fontAlgn="ctr"/>
                      <a:r>
                        <a:rPr lang="en-US" sz="1300" dirty="0">
                          <a:effectLst/>
                        </a:rPr>
                        <a:t>125515.22</a:t>
                      </a:r>
                    </a:p>
                  </a:txBody>
                  <a:tcPr marL="66610" marR="66610" marT="33305" marB="33305" anchor="ctr"/>
                </a:tc>
                <a:tc>
                  <a:txBody>
                    <a:bodyPr/>
                    <a:lstStyle/>
                    <a:p>
                      <a:pPr algn="r" fontAlgn="ctr"/>
                      <a:r>
                        <a:rPr lang="en-US" sz="1300" dirty="0">
                          <a:effectLst/>
                        </a:rPr>
                        <a:t>1309.72</a:t>
                      </a:r>
                    </a:p>
                  </a:txBody>
                  <a:tcPr marL="66610" marR="66610" marT="33305" marB="33305" anchor="ctr"/>
                </a:tc>
                <a:tc>
                  <a:txBody>
                    <a:bodyPr/>
                    <a:lstStyle/>
                    <a:p>
                      <a:pPr algn="r" fontAlgn="ctr"/>
                      <a:r>
                        <a:rPr lang="en-US" sz="1300" dirty="0">
                          <a:effectLst/>
                        </a:rPr>
                        <a:t>98.48</a:t>
                      </a:r>
                    </a:p>
                  </a:txBody>
                  <a:tcPr marL="66610" marR="66610" marT="33305" marB="33305" anchor="ctr"/>
                </a:tc>
                <a:extLst>
                  <a:ext uri="{0D108BD9-81ED-4DB2-BD59-A6C34878D82A}">
                    <a16:rowId xmlns:a16="http://schemas.microsoft.com/office/drawing/2014/main" val="1036277055"/>
                  </a:ext>
                </a:extLst>
              </a:tr>
              <a:tr h="300064">
                <a:tc>
                  <a:txBody>
                    <a:bodyPr/>
                    <a:lstStyle/>
                    <a:p>
                      <a:pPr algn="r" fontAlgn="ctr"/>
                      <a:r>
                        <a:rPr lang="en-US" sz="1300" b="1">
                          <a:effectLst/>
                        </a:rPr>
                        <a:t>1</a:t>
                      </a:r>
                    </a:p>
                  </a:txBody>
                  <a:tcPr marL="66610" marR="66610" marT="33305" marB="33305" anchor="ctr"/>
                </a:tc>
                <a:tc>
                  <a:txBody>
                    <a:bodyPr/>
                    <a:lstStyle/>
                    <a:p>
                      <a:pPr algn="r" fontAlgn="ctr"/>
                      <a:r>
                        <a:rPr lang="en-US" sz="1300" dirty="0">
                          <a:effectLst/>
                        </a:rPr>
                        <a:t>87000.00</a:t>
                      </a:r>
                    </a:p>
                  </a:txBody>
                  <a:tcPr marL="66610" marR="66610" marT="33305" marB="33305" anchor="ctr"/>
                </a:tc>
                <a:tc>
                  <a:txBody>
                    <a:bodyPr/>
                    <a:lstStyle/>
                    <a:p>
                      <a:pPr algn="r" fontAlgn="ctr"/>
                      <a:r>
                        <a:rPr lang="en-US" sz="1300" dirty="0">
                          <a:effectLst/>
                        </a:rPr>
                        <a:t>803.00</a:t>
                      </a:r>
                    </a:p>
                  </a:txBody>
                  <a:tcPr marL="66610" marR="66610" marT="33305" marB="33305" anchor="ctr"/>
                </a:tc>
                <a:tc>
                  <a:txBody>
                    <a:bodyPr/>
                    <a:lstStyle/>
                    <a:p>
                      <a:pPr algn="r" fontAlgn="ctr"/>
                      <a:r>
                        <a:rPr lang="en-US" sz="1300" dirty="0">
                          <a:effectLst/>
                        </a:rPr>
                        <a:t>108.34</a:t>
                      </a:r>
                    </a:p>
                  </a:txBody>
                  <a:tcPr marL="66610" marR="66610" marT="33305" marB="33305" anchor="ctr"/>
                </a:tc>
                <a:extLst>
                  <a:ext uri="{0D108BD9-81ED-4DB2-BD59-A6C34878D82A}">
                    <a16:rowId xmlns:a16="http://schemas.microsoft.com/office/drawing/2014/main" val="2744737932"/>
                  </a:ext>
                </a:extLst>
              </a:tr>
            </a:tbl>
          </a:graphicData>
        </a:graphic>
      </p:graphicFrame>
      <p:sp>
        <p:nvSpPr>
          <p:cNvPr id="9" name="TextBox 8">
            <a:extLst>
              <a:ext uri="{FF2B5EF4-FFF2-40B4-BE49-F238E27FC236}">
                <a16:creationId xmlns:a16="http://schemas.microsoft.com/office/drawing/2014/main" id="{433BF677-8957-479B-9B05-867F7527F4D8}"/>
              </a:ext>
            </a:extLst>
          </p:cNvPr>
          <p:cNvSpPr txBox="1"/>
          <p:nvPr/>
        </p:nvSpPr>
        <p:spPr>
          <a:xfrm>
            <a:off x="7231311" y="3788419"/>
            <a:ext cx="4303552" cy="750975"/>
          </a:xfrm>
          <a:prstGeom prst="rect">
            <a:avLst/>
          </a:prstGeom>
          <a:noFill/>
        </p:spPr>
        <p:txBody>
          <a:bodyPr wrap="square" rtlCol="0">
            <a:spAutoFit/>
          </a:bodyPr>
          <a:lstStyle/>
          <a:p>
            <a:pPr marL="285750" indent="-228600">
              <a:lnSpc>
                <a:spcPct val="90000"/>
              </a:lnSpc>
              <a:spcAft>
                <a:spcPts val="600"/>
              </a:spcAft>
              <a:buFont typeface="Arial" panose="020B0604020202020204" pitchFamily="34" charset="0"/>
              <a:buChar char="•"/>
            </a:pPr>
            <a:r>
              <a:rPr lang="en-US" sz="1400" dirty="0"/>
              <a:t>Boxen Plot on the left shows the distribution and averages. </a:t>
            </a:r>
          </a:p>
          <a:p>
            <a:pPr marL="285750" indent="-228600">
              <a:lnSpc>
                <a:spcPct val="90000"/>
              </a:lnSpc>
              <a:spcAft>
                <a:spcPts val="600"/>
              </a:spcAft>
              <a:buFont typeface="Arial" panose="020B0604020202020204" pitchFamily="34" charset="0"/>
              <a:buChar char="•"/>
            </a:pPr>
            <a:r>
              <a:rPr lang="en-US" sz="1400" dirty="0"/>
              <a:t>Swarm plot on the right shows frequency. </a:t>
            </a:r>
          </a:p>
        </p:txBody>
      </p:sp>
      <p:graphicFrame>
        <p:nvGraphicFramePr>
          <p:cNvPr id="2056" name="TextBox 7">
            <a:extLst>
              <a:ext uri="{FF2B5EF4-FFF2-40B4-BE49-F238E27FC236}">
                <a16:creationId xmlns:a16="http://schemas.microsoft.com/office/drawing/2014/main" id="{9D44675E-4F68-47CC-8EF9-72574019F076}"/>
              </a:ext>
            </a:extLst>
          </p:cNvPr>
          <p:cNvGraphicFramePr/>
          <p:nvPr/>
        </p:nvGraphicFramePr>
        <p:xfrm>
          <a:off x="0" y="2243300"/>
          <a:ext cx="4837176" cy="36667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56757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4CBD2BF-C107-7A44-90FD-8228845D8756}"/>
              </a:ext>
            </a:extLst>
          </p:cNvPr>
          <p:cNvSpPr>
            <a:spLocks noGrp="1"/>
          </p:cNvSpPr>
          <p:nvPr>
            <p:ph type="title"/>
          </p:nvPr>
        </p:nvSpPr>
        <p:spPr>
          <a:xfrm>
            <a:off x="841247" y="978619"/>
            <a:ext cx="3410712" cy="1106424"/>
          </a:xfrm>
        </p:spPr>
        <p:txBody>
          <a:bodyPr>
            <a:normAutofit/>
          </a:bodyPr>
          <a:lstStyle/>
          <a:p>
            <a:r>
              <a:rPr lang="en-US" sz="2800" b="1" i="1" dirty="0"/>
              <a:t>Exploratory Data Analysis:</a:t>
            </a:r>
          </a:p>
        </p:txBody>
      </p:sp>
      <p:sp>
        <p:nvSpPr>
          <p:cNvPr id="13" name="Rectangle 12">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0F9F843-1A10-7F42-A546-1436FB3EE05E}"/>
              </a:ext>
            </a:extLst>
          </p:cNvPr>
          <p:cNvSpPr>
            <a:spLocks noGrp="1"/>
          </p:cNvSpPr>
          <p:nvPr>
            <p:ph idx="1"/>
          </p:nvPr>
        </p:nvSpPr>
        <p:spPr>
          <a:xfrm>
            <a:off x="841247" y="2359152"/>
            <a:ext cx="3410712" cy="3425043"/>
          </a:xfrm>
        </p:spPr>
        <p:txBody>
          <a:bodyPr>
            <a:normAutofit/>
          </a:bodyPr>
          <a:lstStyle/>
          <a:p>
            <a:r>
              <a:rPr lang="en-US" sz="1200" dirty="0"/>
              <a:t>Impute Missing Values:</a:t>
            </a:r>
          </a:p>
          <a:p>
            <a:pPr marL="342900" indent="-342900">
              <a:buFont typeface="+mj-lt"/>
              <a:buAutoNum type="arabicPeriod"/>
            </a:pPr>
            <a:r>
              <a:rPr lang="en-US" sz="1200" dirty="0"/>
              <a:t>Impute Missing </a:t>
            </a:r>
            <a:r>
              <a:rPr lang="en-US" sz="1200" dirty="0" err="1"/>
              <a:t>LotFrontage</a:t>
            </a:r>
            <a:r>
              <a:rPr lang="en-US" sz="1200" dirty="0"/>
              <a:t> Values</a:t>
            </a:r>
          </a:p>
          <a:p>
            <a:pPr marL="342900" indent="-342900">
              <a:buFont typeface="+mj-lt"/>
              <a:buAutoNum type="arabicPeriod"/>
            </a:pPr>
            <a:r>
              <a:rPr lang="en-US" sz="1200" dirty="0"/>
              <a:t>Confirm the distribution of '</a:t>
            </a:r>
            <a:r>
              <a:rPr lang="en-US" sz="1200" dirty="0" err="1"/>
              <a:t>LotFrontage</a:t>
            </a:r>
            <a:r>
              <a:rPr lang="en-US" sz="1200" dirty="0"/>
              <a:t>’  did not change significantly 	                          </a:t>
            </a:r>
          </a:p>
          <a:p>
            <a:pPr marL="342900" indent="-342900">
              <a:buFont typeface="+mj-lt"/>
              <a:buAutoNum type="arabicPeriod"/>
            </a:pPr>
            <a:r>
              <a:rPr lang="en-US" sz="1200" dirty="0"/>
              <a:t>Impute Missing Basement related Values</a:t>
            </a:r>
          </a:p>
          <a:p>
            <a:pPr marL="342900" indent="-342900">
              <a:buFont typeface="+mj-lt"/>
              <a:buAutoNum type="arabicPeriod"/>
            </a:pPr>
            <a:r>
              <a:rPr lang="en-US" sz="1200" dirty="0"/>
              <a:t>Impute Missing </a:t>
            </a:r>
            <a:r>
              <a:rPr lang="en-US" sz="1200" dirty="0" err="1"/>
              <a:t>GarageArea</a:t>
            </a:r>
            <a:r>
              <a:rPr lang="en-US" sz="1200" dirty="0"/>
              <a:t> and </a:t>
            </a:r>
            <a:r>
              <a:rPr lang="en-US" sz="1200" dirty="0" err="1"/>
              <a:t>GarageCars</a:t>
            </a:r>
            <a:r>
              <a:rPr lang="en-US" sz="1200" dirty="0"/>
              <a:t> Values</a:t>
            </a:r>
          </a:p>
          <a:p>
            <a:pPr marL="342900" indent="-342900">
              <a:buFont typeface="+mj-lt"/>
              <a:buAutoNum type="arabicPeriod"/>
            </a:pPr>
            <a:r>
              <a:rPr lang="en-US" sz="1200" dirty="0"/>
              <a:t>Impute Missing Electrical Values</a:t>
            </a:r>
          </a:p>
          <a:p>
            <a:pPr marL="342900" indent="-342900">
              <a:buFont typeface="+mj-lt"/>
              <a:buAutoNum type="arabicPeriod"/>
            </a:pPr>
            <a:r>
              <a:rPr lang="en-US" sz="1200" dirty="0"/>
              <a:t>Impute Missing </a:t>
            </a:r>
            <a:r>
              <a:rPr lang="en-US" sz="1200" dirty="0" err="1"/>
              <a:t>MasVnrType</a:t>
            </a:r>
            <a:r>
              <a:rPr lang="en-US" sz="1200" dirty="0"/>
              <a:t> and </a:t>
            </a:r>
            <a:r>
              <a:rPr lang="en-US" sz="1200" dirty="0" err="1"/>
              <a:t>MasVnrArea</a:t>
            </a:r>
            <a:r>
              <a:rPr lang="en-US" sz="1200" dirty="0"/>
              <a:t> Values</a:t>
            </a:r>
          </a:p>
          <a:p>
            <a:r>
              <a:rPr lang="en-US" sz="1200" dirty="0"/>
              <a:t>Check for Data Consistency: </a:t>
            </a:r>
            <a:r>
              <a:rPr lang="en-US" sz="1200" dirty="0" err="1"/>
              <a:t>BsmtExposure</a:t>
            </a:r>
            <a:r>
              <a:rPr lang="en-US" sz="1200" dirty="0"/>
              <a:t> (Basement Exposure)</a:t>
            </a:r>
          </a:p>
          <a:p>
            <a:endParaRPr lang="en-US" sz="1200" dirty="0"/>
          </a:p>
          <a:p>
            <a:pPr marL="0" indent="0">
              <a:buNone/>
            </a:pPr>
            <a:endParaRPr lang="en-US" sz="1200" dirty="0"/>
          </a:p>
        </p:txBody>
      </p:sp>
      <p:pic>
        <p:nvPicPr>
          <p:cNvPr id="4" name="Picture 3">
            <a:extLst>
              <a:ext uri="{FF2B5EF4-FFF2-40B4-BE49-F238E27FC236}">
                <a16:creationId xmlns:a16="http://schemas.microsoft.com/office/drawing/2014/main" id="{68D67A9A-0C6E-3B48-A308-A341507B4C95}"/>
              </a:ext>
            </a:extLst>
          </p:cNvPr>
          <p:cNvPicPr>
            <a:picLocks noChangeAspect="1"/>
          </p:cNvPicPr>
          <p:nvPr/>
        </p:nvPicPr>
        <p:blipFill rotWithShape="1">
          <a:blip r:embed="rId2"/>
          <a:srcRect r="20250"/>
          <a:stretch/>
        </p:blipFill>
        <p:spPr>
          <a:xfrm>
            <a:off x="5156842" y="2085043"/>
            <a:ext cx="5923301" cy="3998992"/>
          </a:xfrm>
          <a:prstGeom prst="rect">
            <a:avLst/>
          </a:prstGeom>
        </p:spPr>
      </p:pic>
      <p:sp>
        <p:nvSpPr>
          <p:cNvPr id="5" name="TextBox 4">
            <a:extLst>
              <a:ext uri="{FF2B5EF4-FFF2-40B4-BE49-F238E27FC236}">
                <a16:creationId xmlns:a16="http://schemas.microsoft.com/office/drawing/2014/main" id="{51F19822-9EB5-194B-B7D0-AC266BEF53DD}"/>
              </a:ext>
            </a:extLst>
          </p:cNvPr>
          <p:cNvSpPr txBox="1"/>
          <p:nvPr/>
        </p:nvSpPr>
        <p:spPr>
          <a:xfrm>
            <a:off x="6096000" y="1146165"/>
            <a:ext cx="5371089" cy="369332"/>
          </a:xfrm>
          <a:prstGeom prst="rect">
            <a:avLst/>
          </a:prstGeom>
          <a:noFill/>
        </p:spPr>
        <p:txBody>
          <a:bodyPr wrap="square" rtlCol="0">
            <a:spAutoFit/>
          </a:bodyPr>
          <a:lstStyle/>
          <a:p>
            <a:r>
              <a:rPr lang="en-US" dirty="0"/>
              <a:t>” </a:t>
            </a:r>
            <a:r>
              <a:rPr lang="en-US" dirty="0" err="1"/>
              <a:t>LotFrontage</a:t>
            </a:r>
            <a:r>
              <a:rPr lang="en-US" dirty="0"/>
              <a:t>” distribution change after imputation</a:t>
            </a:r>
          </a:p>
        </p:txBody>
      </p:sp>
    </p:spTree>
    <p:extLst>
      <p:ext uri="{BB962C8B-B14F-4D97-AF65-F5344CB8AC3E}">
        <p14:creationId xmlns:p14="http://schemas.microsoft.com/office/powerpoint/2010/main" val="40804719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D389B-5A6E-4E3B-A40C-521E16976A71}"/>
              </a:ext>
            </a:extLst>
          </p:cNvPr>
          <p:cNvSpPr>
            <a:spLocks noGrp="1"/>
          </p:cNvSpPr>
          <p:nvPr>
            <p:ph type="ctrTitle"/>
          </p:nvPr>
        </p:nvSpPr>
        <p:spPr>
          <a:xfrm>
            <a:off x="-688366" y="301167"/>
            <a:ext cx="4448710" cy="1507706"/>
          </a:xfrm>
        </p:spPr>
        <p:txBody>
          <a:bodyPr>
            <a:normAutofit/>
          </a:bodyPr>
          <a:lstStyle/>
          <a:p>
            <a:r>
              <a:rPr lang="en-US" sz="4400" b="1" i="1" dirty="0"/>
              <a:t>Central </a:t>
            </a:r>
            <a:br>
              <a:rPr lang="en-US" sz="4400" b="1" i="1" dirty="0"/>
            </a:br>
            <a:r>
              <a:rPr lang="en-US" sz="4400" b="1" i="1" dirty="0"/>
              <a:t>		Air</a:t>
            </a:r>
          </a:p>
        </p:txBody>
      </p:sp>
      <p:sp>
        <p:nvSpPr>
          <p:cNvPr id="11" name="Rectangle 2">
            <a:extLst>
              <a:ext uri="{FF2B5EF4-FFF2-40B4-BE49-F238E27FC236}">
                <a16:creationId xmlns:a16="http://schemas.microsoft.com/office/drawing/2014/main" id="{41A79EF8-AC73-4680-961C-A6F831852A91}"/>
              </a:ext>
            </a:extLst>
          </p:cNvPr>
          <p:cNvSpPr>
            <a:spLocks noGrp="1" noChangeArrowheads="1"/>
          </p:cNvSpPr>
          <p:nvPr>
            <p:ph type="subTitle" idx="1"/>
          </p:nvPr>
        </p:nvSpPr>
        <p:spPr bwMode="auto">
          <a:xfrm>
            <a:off x="-3253359" y="5268232"/>
            <a:ext cx="1971751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E6C62257-7E67-4678-9407-E0097F70BC2F}"/>
              </a:ext>
            </a:extLst>
          </p:cNvPr>
          <p:cNvSpPr txBox="1"/>
          <p:nvPr/>
        </p:nvSpPr>
        <p:spPr>
          <a:xfrm>
            <a:off x="664914" y="2048224"/>
            <a:ext cx="5112589" cy="369332"/>
          </a:xfrm>
          <a:prstGeom prst="rect">
            <a:avLst/>
          </a:prstGeom>
          <a:noFill/>
        </p:spPr>
        <p:txBody>
          <a:bodyPr wrap="square" rtlCol="0">
            <a:spAutoFit/>
          </a:bodyPr>
          <a:lstStyle/>
          <a:p>
            <a:pPr marL="285750" indent="-285750">
              <a:buFont typeface="Arial" panose="020B0604020202020204" pitchFamily="34" charset="0"/>
              <a:buChar char="•"/>
            </a:pPr>
            <a:r>
              <a:rPr lang="en-US" dirty="0"/>
              <a:t>How does central air impact the value of a home? </a:t>
            </a:r>
          </a:p>
        </p:txBody>
      </p:sp>
      <p:pic>
        <p:nvPicPr>
          <p:cNvPr id="3074" name="Picture 2" descr="white and gray box fan">
            <a:extLst>
              <a:ext uri="{FF2B5EF4-FFF2-40B4-BE49-F238E27FC236}">
                <a16:creationId xmlns:a16="http://schemas.microsoft.com/office/drawing/2014/main" id="{1C2D24D7-81EF-49E5-8379-73BA044AE3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5548" y="325585"/>
            <a:ext cx="4063041" cy="271004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014E76D0-CBF3-4DFE-8B06-15802576E348}"/>
              </a:ext>
            </a:extLst>
          </p:cNvPr>
          <p:cNvGraphicFramePr>
            <a:graphicFrameLocks noGrp="1"/>
          </p:cNvGraphicFramePr>
          <p:nvPr/>
        </p:nvGraphicFramePr>
        <p:xfrm>
          <a:off x="329240" y="3891805"/>
          <a:ext cx="6649530" cy="1097280"/>
        </p:xfrm>
        <a:graphic>
          <a:graphicData uri="http://schemas.openxmlformats.org/drawingml/2006/table">
            <a:tbl>
              <a:tblPr firstRow="1">
                <a:tableStyleId>{5C22544A-7EE6-4342-B048-85BDC9FD1C3A}</a:tableStyleId>
              </a:tblPr>
              <a:tblGrid>
                <a:gridCol w="3324765">
                  <a:extLst>
                    <a:ext uri="{9D8B030D-6E8A-4147-A177-3AD203B41FA5}">
                      <a16:colId xmlns:a16="http://schemas.microsoft.com/office/drawing/2014/main" val="3231483152"/>
                    </a:ext>
                  </a:extLst>
                </a:gridCol>
                <a:gridCol w="3324765">
                  <a:extLst>
                    <a:ext uri="{9D8B030D-6E8A-4147-A177-3AD203B41FA5}">
                      <a16:colId xmlns:a16="http://schemas.microsoft.com/office/drawing/2014/main" val="678406996"/>
                    </a:ext>
                  </a:extLst>
                </a:gridCol>
              </a:tblGrid>
              <a:tr h="0">
                <a:tc>
                  <a:txBody>
                    <a:bodyPr/>
                    <a:lstStyle/>
                    <a:p>
                      <a:pPr algn="r" fontAlgn="ctr"/>
                      <a:r>
                        <a:rPr lang="en-US" sz="1800" b="1">
                          <a:effectLst/>
                        </a:rPr>
                        <a:t>Central Air Present</a:t>
                      </a:r>
                    </a:p>
                  </a:txBody>
                  <a:tcPr anchor="ctr"/>
                </a:tc>
                <a:tc>
                  <a:txBody>
                    <a:bodyPr/>
                    <a:lstStyle/>
                    <a:p>
                      <a:pPr algn="r" fontAlgn="ctr"/>
                      <a:r>
                        <a:rPr lang="en-US" sz="1800" b="1">
                          <a:effectLst/>
                        </a:rPr>
                        <a:t>Percentage of Houses</a:t>
                      </a:r>
                    </a:p>
                  </a:txBody>
                  <a:tcPr anchor="ctr"/>
                </a:tc>
                <a:extLst>
                  <a:ext uri="{0D108BD9-81ED-4DB2-BD59-A6C34878D82A}">
                    <a16:rowId xmlns:a16="http://schemas.microsoft.com/office/drawing/2014/main" val="1961584803"/>
                  </a:ext>
                </a:extLst>
              </a:tr>
              <a:tr h="0">
                <a:tc>
                  <a:txBody>
                    <a:bodyPr/>
                    <a:lstStyle/>
                    <a:p>
                      <a:pPr algn="r" fontAlgn="ctr"/>
                      <a:r>
                        <a:rPr lang="en-US" sz="1800">
                          <a:effectLst/>
                        </a:rPr>
                        <a:t>No</a:t>
                      </a:r>
                    </a:p>
                  </a:txBody>
                  <a:tcPr anchor="ctr"/>
                </a:tc>
                <a:tc>
                  <a:txBody>
                    <a:bodyPr/>
                    <a:lstStyle/>
                    <a:p>
                      <a:pPr algn="r" fontAlgn="ctr"/>
                      <a:r>
                        <a:rPr lang="en-US" sz="1800" dirty="0">
                          <a:effectLst/>
                        </a:rPr>
                        <a:t>6.34</a:t>
                      </a:r>
                    </a:p>
                  </a:txBody>
                  <a:tcPr anchor="ctr"/>
                </a:tc>
                <a:extLst>
                  <a:ext uri="{0D108BD9-81ED-4DB2-BD59-A6C34878D82A}">
                    <a16:rowId xmlns:a16="http://schemas.microsoft.com/office/drawing/2014/main" val="2275426952"/>
                  </a:ext>
                </a:extLst>
              </a:tr>
              <a:tr h="0">
                <a:tc>
                  <a:txBody>
                    <a:bodyPr/>
                    <a:lstStyle/>
                    <a:p>
                      <a:pPr algn="r" fontAlgn="ctr"/>
                      <a:r>
                        <a:rPr lang="en-US" sz="1800" dirty="0">
                          <a:effectLst/>
                        </a:rPr>
                        <a:t>Yes</a:t>
                      </a:r>
                    </a:p>
                  </a:txBody>
                  <a:tcPr anchor="ctr"/>
                </a:tc>
                <a:tc>
                  <a:txBody>
                    <a:bodyPr/>
                    <a:lstStyle/>
                    <a:p>
                      <a:pPr algn="r" fontAlgn="ctr"/>
                      <a:r>
                        <a:rPr lang="en-US" sz="1800" dirty="0">
                          <a:effectLst/>
                        </a:rPr>
                        <a:t>93.66</a:t>
                      </a:r>
                    </a:p>
                  </a:txBody>
                  <a:tcPr anchor="ctr"/>
                </a:tc>
                <a:extLst>
                  <a:ext uri="{0D108BD9-81ED-4DB2-BD59-A6C34878D82A}">
                    <a16:rowId xmlns:a16="http://schemas.microsoft.com/office/drawing/2014/main" val="2949364073"/>
                  </a:ext>
                </a:extLst>
              </a:tr>
            </a:tbl>
          </a:graphicData>
        </a:graphic>
      </p:graphicFrame>
      <p:sp>
        <p:nvSpPr>
          <p:cNvPr id="14" name="TextBox 13">
            <a:extLst>
              <a:ext uri="{FF2B5EF4-FFF2-40B4-BE49-F238E27FC236}">
                <a16:creationId xmlns:a16="http://schemas.microsoft.com/office/drawing/2014/main" id="{C6248A57-0573-4B0C-9348-1BD93901BEEB}"/>
              </a:ext>
            </a:extLst>
          </p:cNvPr>
          <p:cNvSpPr txBox="1"/>
          <p:nvPr/>
        </p:nvSpPr>
        <p:spPr>
          <a:xfrm>
            <a:off x="274606" y="5545231"/>
            <a:ext cx="7263442" cy="369332"/>
          </a:xfrm>
          <a:prstGeom prst="rect">
            <a:avLst/>
          </a:prstGeom>
          <a:noFill/>
        </p:spPr>
        <p:txBody>
          <a:bodyPr wrap="square" rtlCol="0">
            <a:spAutoFit/>
          </a:bodyPr>
          <a:lstStyle/>
          <a:p>
            <a:pPr marL="285750" indent="-285750">
              <a:buFont typeface="Arial" panose="020B0604020202020204" pitchFamily="34" charset="0"/>
              <a:buChar char="•"/>
            </a:pPr>
            <a:r>
              <a:rPr lang="en-US" dirty="0"/>
              <a:t>Vast majority of homes have a central air unit present (Over 93%)</a:t>
            </a:r>
          </a:p>
        </p:txBody>
      </p:sp>
      <p:pic>
        <p:nvPicPr>
          <p:cNvPr id="3076" name="Picture 4" descr="gray Nest thermostat displaying at 63">
            <a:extLst>
              <a:ext uri="{FF2B5EF4-FFF2-40B4-BE49-F238E27FC236}">
                <a16:creationId xmlns:a16="http://schemas.microsoft.com/office/drawing/2014/main" id="{5855B724-0EC2-43C3-9A88-6475A66AB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6702" y="3429000"/>
            <a:ext cx="4351308" cy="2902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1444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A3047-81C3-4F78-B671-C05879FFC721}"/>
              </a:ext>
            </a:extLst>
          </p:cNvPr>
          <p:cNvSpPr>
            <a:spLocks noGrp="1"/>
          </p:cNvSpPr>
          <p:nvPr>
            <p:ph type="title"/>
          </p:nvPr>
        </p:nvSpPr>
        <p:spPr>
          <a:xfrm>
            <a:off x="57675" y="381364"/>
            <a:ext cx="4837176" cy="1243584"/>
          </a:xfrm>
        </p:spPr>
        <p:txBody>
          <a:bodyPr vert="horz" lIns="91440" tIns="45720" rIns="91440" bIns="45720" rtlCol="0" anchor="ctr">
            <a:normAutofit/>
          </a:bodyPr>
          <a:lstStyle/>
          <a:p>
            <a:r>
              <a:rPr lang="en-US" sz="2800" b="1" i="1" dirty="0"/>
              <a:t>Central Air: </a:t>
            </a:r>
            <a:br>
              <a:rPr lang="en-US" sz="2800" b="1" i="1" dirty="0"/>
            </a:br>
            <a:r>
              <a:rPr lang="en-US" sz="2800" b="1" i="1" dirty="0"/>
              <a:t>	Cost Per Square Foot </a:t>
            </a:r>
          </a:p>
        </p:txBody>
      </p:sp>
      <p:sp>
        <p:nvSpPr>
          <p:cNvPr id="9" name="TextBox 8">
            <a:extLst>
              <a:ext uri="{FF2B5EF4-FFF2-40B4-BE49-F238E27FC236}">
                <a16:creationId xmlns:a16="http://schemas.microsoft.com/office/drawing/2014/main" id="{433BF677-8957-479B-9B05-867F7527F4D8}"/>
              </a:ext>
            </a:extLst>
          </p:cNvPr>
          <p:cNvSpPr txBox="1"/>
          <p:nvPr/>
        </p:nvSpPr>
        <p:spPr>
          <a:xfrm>
            <a:off x="6220837" y="3980988"/>
            <a:ext cx="4303552" cy="750975"/>
          </a:xfrm>
          <a:prstGeom prst="rect">
            <a:avLst/>
          </a:prstGeom>
          <a:noFill/>
        </p:spPr>
        <p:txBody>
          <a:bodyPr wrap="square" rtlCol="0">
            <a:spAutoFit/>
          </a:bodyPr>
          <a:lstStyle/>
          <a:p>
            <a:pPr marL="285750" indent="-228600">
              <a:lnSpc>
                <a:spcPct val="90000"/>
              </a:lnSpc>
              <a:spcAft>
                <a:spcPts val="600"/>
              </a:spcAft>
              <a:buFont typeface="Arial" panose="020B0604020202020204" pitchFamily="34" charset="0"/>
              <a:buChar char="•"/>
            </a:pPr>
            <a:r>
              <a:rPr lang="en-US" sz="1400" dirty="0"/>
              <a:t>Boxen Plot on the left shows the distribution and averages. </a:t>
            </a:r>
          </a:p>
          <a:p>
            <a:pPr marL="285750" indent="-228600">
              <a:lnSpc>
                <a:spcPct val="90000"/>
              </a:lnSpc>
              <a:spcAft>
                <a:spcPts val="600"/>
              </a:spcAft>
              <a:buFont typeface="Arial" panose="020B0604020202020204" pitchFamily="34" charset="0"/>
              <a:buChar char="•"/>
            </a:pPr>
            <a:r>
              <a:rPr lang="en-US" sz="1400" dirty="0"/>
              <a:t>Swarm plot on the right shows frequency. </a:t>
            </a:r>
          </a:p>
        </p:txBody>
      </p:sp>
      <p:graphicFrame>
        <p:nvGraphicFramePr>
          <p:cNvPr id="2056" name="TextBox 7">
            <a:extLst>
              <a:ext uri="{FF2B5EF4-FFF2-40B4-BE49-F238E27FC236}">
                <a16:creationId xmlns:a16="http://schemas.microsoft.com/office/drawing/2014/main" id="{9D44675E-4F68-47CC-8EF9-72574019F076}"/>
              </a:ext>
            </a:extLst>
          </p:cNvPr>
          <p:cNvGraphicFramePr/>
          <p:nvPr/>
        </p:nvGraphicFramePr>
        <p:xfrm>
          <a:off x="0" y="2243300"/>
          <a:ext cx="4837176" cy="36667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Table 6">
            <a:extLst>
              <a:ext uri="{FF2B5EF4-FFF2-40B4-BE49-F238E27FC236}">
                <a16:creationId xmlns:a16="http://schemas.microsoft.com/office/drawing/2014/main" id="{5BD715E5-DB03-4957-8535-6B89D5248312}"/>
              </a:ext>
            </a:extLst>
          </p:cNvPr>
          <p:cNvGraphicFramePr>
            <a:graphicFrameLocks noGrp="1"/>
          </p:cNvGraphicFramePr>
          <p:nvPr/>
        </p:nvGraphicFramePr>
        <p:xfrm>
          <a:off x="4266722" y="5400636"/>
          <a:ext cx="7670812" cy="1127760"/>
        </p:xfrm>
        <a:graphic>
          <a:graphicData uri="http://schemas.openxmlformats.org/drawingml/2006/table">
            <a:tbl>
              <a:tblPr firstRow="1">
                <a:tableStyleId>{5C22544A-7EE6-4342-B048-85BDC9FD1C3A}</a:tableStyleId>
              </a:tblPr>
              <a:tblGrid>
                <a:gridCol w="1917703">
                  <a:extLst>
                    <a:ext uri="{9D8B030D-6E8A-4147-A177-3AD203B41FA5}">
                      <a16:colId xmlns:a16="http://schemas.microsoft.com/office/drawing/2014/main" val="2801632586"/>
                    </a:ext>
                  </a:extLst>
                </a:gridCol>
                <a:gridCol w="1917703">
                  <a:extLst>
                    <a:ext uri="{9D8B030D-6E8A-4147-A177-3AD203B41FA5}">
                      <a16:colId xmlns:a16="http://schemas.microsoft.com/office/drawing/2014/main" val="3236417232"/>
                    </a:ext>
                  </a:extLst>
                </a:gridCol>
                <a:gridCol w="1917703">
                  <a:extLst>
                    <a:ext uri="{9D8B030D-6E8A-4147-A177-3AD203B41FA5}">
                      <a16:colId xmlns:a16="http://schemas.microsoft.com/office/drawing/2014/main" val="1211944743"/>
                    </a:ext>
                  </a:extLst>
                </a:gridCol>
                <a:gridCol w="1917703">
                  <a:extLst>
                    <a:ext uri="{9D8B030D-6E8A-4147-A177-3AD203B41FA5}">
                      <a16:colId xmlns:a16="http://schemas.microsoft.com/office/drawing/2014/main" val="3080929805"/>
                    </a:ext>
                  </a:extLst>
                </a:gridCol>
              </a:tblGrid>
              <a:tr h="0">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lang="en-US" sz="1400" b="1" dirty="0">
                          <a:effectLst/>
                        </a:rPr>
                        <a:t>Central Air Present</a:t>
                      </a:r>
                    </a:p>
                    <a:p>
                      <a:pPr algn="r" fontAlgn="ctr"/>
                      <a:endParaRPr lang="en-US" sz="1400" b="1" dirty="0">
                        <a:effectLst/>
                      </a:endParaRPr>
                    </a:p>
                  </a:txBody>
                  <a:tcPr anchor="ctr"/>
                </a:tc>
                <a:tc>
                  <a:txBody>
                    <a:bodyPr/>
                    <a:lstStyle/>
                    <a:p>
                      <a:pPr algn="r" fontAlgn="ctr"/>
                      <a:r>
                        <a:rPr lang="en-US" sz="1400" b="1" dirty="0">
                          <a:effectLst/>
                        </a:rPr>
                        <a:t>Sale Price($)</a:t>
                      </a:r>
                    </a:p>
                  </a:txBody>
                  <a:tcPr anchor="ctr"/>
                </a:tc>
                <a:tc>
                  <a:txBody>
                    <a:bodyPr/>
                    <a:lstStyle/>
                    <a:p>
                      <a:pPr algn="r" fontAlgn="ctr"/>
                      <a:r>
                        <a:rPr lang="en-US" sz="1400" b="1" dirty="0" err="1">
                          <a:effectLst/>
                        </a:rPr>
                        <a:t>GrLivArea</a:t>
                      </a:r>
                      <a:r>
                        <a:rPr lang="en-US" sz="1400" b="1" dirty="0">
                          <a:effectLst/>
                        </a:rPr>
                        <a:t>(</a:t>
                      </a:r>
                      <a:r>
                        <a:rPr lang="en-US" sz="1400" b="1" dirty="0" err="1">
                          <a:effectLst/>
                        </a:rPr>
                        <a:t>sqft</a:t>
                      </a:r>
                      <a:r>
                        <a:rPr lang="en-US" sz="1400" b="1" dirty="0">
                          <a:effectLst/>
                        </a:rPr>
                        <a:t>)</a:t>
                      </a:r>
                    </a:p>
                  </a:txBody>
                  <a:tcPr anchor="ctr"/>
                </a:tc>
                <a:tc>
                  <a:txBody>
                    <a:bodyPr/>
                    <a:lstStyle/>
                    <a:p>
                      <a:pPr algn="r" fontAlgn="ctr"/>
                      <a:r>
                        <a:rPr lang="en-US" sz="1400" b="1" dirty="0">
                          <a:effectLst/>
                        </a:rPr>
                        <a:t>Cost Per Square Foot($)</a:t>
                      </a:r>
                    </a:p>
                  </a:txBody>
                  <a:tcPr anchor="ctr"/>
                </a:tc>
                <a:extLst>
                  <a:ext uri="{0D108BD9-81ED-4DB2-BD59-A6C34878D82A}">
                    <a16:rowId xmlns:a16="http://schemas.microsoft.com/office/drawing/2014/main" val="2353235591"/>
                  </a:ext>
                </a:extLst>
              </a:tr>
              <a:tr h="0">
                <a:tc>
                  <a:txBody>
                    <a:bodyPr/>
                    <a:lstStyle/>
                    <a:p>
                      <a:pPr algn="r" fontAlgn="ctr"/>
                      <a:r>
                        <a:rPr lang="en-US" sz="1400" b="1" dirty="0">
                          <a:effectLst/>
                        </a:rPr>
                        <a:t>Y</a:t>
                      </a:r>
                    </a:p>
                  </a:txBody>
                  <a:tcPr anchor="ctr"/>
                </a:tc>
                <a:tc>
                  <a:txBody>
                    <a:bodyPr/>
                    <a:lstStyle/>
                    <a:p>
                      <a:pPr algn="r" fontAlgn="ctr"/>
                      <a:r>
                        <a:rPr lang="en-US" sz="1400" dirty="0">
                          <a:effectLst/>
                        </a:rPr>
                        <a:t>180370.90</a:t>
                      </a:r>
                    </a:p>
                  </a:txBody>
                  <a:tcPr anchor="ctr"/>
                </a:tc>
                <a:tc>
                  <a:txBody>
                    <a:bodyPr/>
                    <a:lstStyle/>
                    <a:p>
                      <a:pPr algn="r" fontAlgn="ctr"/>
                      <a:r>
                        <a:rPr lang="en-US" sz="1400" dirty="0">
                          <a:effectLst/>
                        </a:rPr>
                        <a:t>1491.64</a:t>
                      </a:r>
                    </a:p>
                  </a:txBody>
                  <a:tcPr anchor="ctr"/>
                </a:tc>
                <a:tc>
                  <a:txBody>
                    <a:bodyPr/>
                    <a:lstStyle/>
                    <a:p>
                      <a:pPr algn="r" fontAlgn="ctr"/>
                      <a:r>
                        <a:rPr lang="en-US" sz="1400" dirty="0">
                          <a:effectLst/>
                        </a:rPr>
                        <a:t>122.42</a:t>
                      </a:r>
                    </a:p>
                  </a:txBody>
                  <a:tcPr anchor="ctr"/>
                </a:tc>
                <a:extLst>
                  <a:ext uri="{0D108BD9-81ED-4DB2-BD59-A6C34878D82A}">
                    <a16:rowId xmlns:a16="http://schemas.microsoft.com/office/drawing/2014/main" val="666176010"/>
                  </a:ext>
                </a:extLst>
              </a:tr>
              <a:tr h="0">
                <a:tc>
                  <a:txBody>
                    <a:bodyPr/>
                    <a:lstStyle/>
                    <a:p>
                      <a:pPr algn="r" fontAlgn="ctr"/>
                      <a:r>
                        <a:rPr lang="en-US" sz="1400" b="1">
                          <a:effectLst/>
                        </a:rPr>
                        <a:t>N</a:t>
                      </a:r>
                    </a:p>
                  </a:txBody>
                  <a:tcPr anchor="ctr"/>
                </a:tc>
                <a:tc>
                  <a:txBody>
                    <a:bodyPr/>
                    <a:lstStyle/>
                    <a:p>
                      <a:pPr algn="r" fontAlgn="ctr"/>
                      <a:r>
                        <a:rPr lang="en-US" sz="1400" dirty="0">
                          <a:effectLst/>
                        </a:rPr>
                        <a:t>104617.53</a:t>
                      </a:r>
                    </a:p>
                  </a:txBody>
                  <a:tcPr anchor="ctr"/>
                </a:tc>
                <a:tc>
                  <a:txBody>
                    <a:bodyPr/>
                    <a:lstStyle/>
                    <a:p>
                      <a:pPr algn="r" fontAlgn="ctr"/>
                      <a:r>
                        <a:rPr lang="en-US" sz="1400" dirty="0">
                          <a:effectLst/>
                        </a:rPr>
                        <a:t>1267.12</a:t>
                      </a:r>
                    </a:p>
                  </a:txBody>
                  <a:tcPr anchor="ctr"/>
                </a:tc>
                <a:tc>
                  <a:txBody>
                    <a:bodyPr/>
                    <a:lstStyle/>
                    <a:p>
                      <a:pPr algn="r" fontAlgn="ctr"/>
                      <a:r>
                        <a:rPr lang="en-US" sz="1400" dirty="0">
                          <a:effectLst/>
                        </a:rPr>
                        <a:t>87.40</a:t>
                      </a:r>
                    </a:p>
                  </a:txBody>
                  <a:tcPr anchor="ctr"/>
                </a:tc>
                <a:extLst>
                  <a:ext uri="{0D108BD9-81ED-4DB2-BD59-A6C34878D82A}">
                    <a16:rowId xmlns:a16="http://schemas.microsoft.com/office/drawing/2014/main" val="2537081893"/>
                  </a:ext>
                </a:extLst>
              </a:tr>
            </a:tbl>
          </a:graphicData>
        </a:graphic>
      </p:graphicFrame>
      <p:pic>
        <p:nvPicPr>
          <p:cNvPr id="5122" name="Picture 2">
            <a:extLst>
              <a:ext uri="{FF2B5EF4-FFF2-40B4-BE49-F238E27FC236}">
                <a16:creationId xmlns:a16="http://schemas.microsoft.com/office/drawing/2014/main" id="{F266FCCF-CEB6-4B1A-BC43-3D16B2946C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35460" y="302269"/>
            <a:ext cx="3486150" cy="34861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A50813B0-8FA4-42FD-A8E9-40EA793921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72613" y="302269"/>
            <a:ext cx="3486150" cy="3486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5477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D389B-5A6E-4E3B-A40C-521E16976A71}"/>
              </a:ext>
            </a:extLst>
          </p:cNvPr>
          <p:cNvSpPr>
            <a:spLocks noGrp="1"/>
          </p:cNvSpPr>
          <p:nvPr>
            <p:ph type="ctrTitle"/>
          </p:nvPr>
        </p:nvSpPr>
        <p:spPr>
          <a:xfrm>
            <a:off x="-24442" y="154750"/>
            <a:ext cx="4111809" cy="1507706"/>
          </a:xfrm>
        </p:spPr>
        <p:txBody>
          <a:bodyPr>
            <a:normAutofit/>
          </a:bodyPr>
          <a:lstStyle/>
          <a:p>
            <a:r>
              <a:rPr lang="en-US" sz="4600" b="1" i="1" dirty="0"/>
              <a:t>Kitchen </a:t>
            </a:r>
            <a:br>
              <a:rPr lang="en-US" sz="4600" b="1" i="1" dirty="0"/>
            </a:br>
            <a:r>
              <a:rPr lang="en-US" sz="4600" b="1" i="1" dirty="0"/>
              <a:t>		Quality </a:t>
            </a:r>
          </a:p>
        </p:txBody>
      </p:sp>
      <p:graphicFrame>
        <p:nvGraphicFramePr>
          <p:cNvPr id="10" name="Table 9">
            <a:extLst>
              <a:ext uri="{FF2B5EF4-FFF2-40B4-BE49-F238E27FC236}">
                <a16:creationId xmlns:a16="http://schemas.microsoft.com/office/drawing/2014/main" id="{40E071EA-AF21-4ACF-AD42-BA2648FE8FB2}"/>
              </a:ext>
            </a:extLst>
          </p:cNvPr>
          <p:cNvGraphicFramePr>
            <a:graphicFrameLocks noGrp="1"/>
          </p:cNvGraphicFramePr>
          <p:nvPr/>
        </p:nvGraphicFramePr>
        <p:xfrm>
          <a:off x="204159" y="4170951"/>
          <a:ext cx="5891841" cy="2194560"/>
        </p:xfrm>
        <a:graphic>
          <a:graphicData uri="http://schemas.openxmlformats.org/drawingml/2006/table">
            <a:tbl>
              <a:tblPr firstRow="1" bandRow="1">
                <a:tableStyleId>{93296810-A885-4BE3-A3E7-6D5BEEA58F35}</a:tableStyleId>
              </a:tblPr>
              <a:tblGrid>
                <a:gridCol w="878892">
                  <a:extLst>
                    <a:ext uri="{9D8B030D-6E8A-4147-A177-3AD203B41FA5}">
                      <a16:colId xmlns:a16="http://schemas.microsoft.com/office/drawing/2014/main" val="4102064168"/>
                    </a:ext>
                  </a:extLst>
                </a:gridCol>
                <a:gridCol w="889746">
                  <a:extLst>
                    <a:ext uri="{9D8B030D-6E8A-4147-A177-3AD203B41FA5}">
                      <a16:colId xmlns:a16="http://schemas.microsoft.com/office/drawing/2014/main" val="3646897995"/>
                    </a:ext>
                  </a:extLst>
                </a:gridCol>
                <a:gridCol w="4123203">
                  <a:extLst>
                    <a:ext uri="{9D8B030D-6E8A-4147-A177-3AD203B41FA5}">
                      <a16:colId xmlns:a16="http://schemas.microsoft.com/office/drawing/2014/main" val="2699493212"/>
                    </a:ext>
                  </a:extLst>
                </a:gridCol>
              </a:tblGrid>
              <a:tr h="365760">
                <a:tc>
                  <a:txBody>
                    <a:bodyPr/>
                    <a:lstStyle/>
                    <a:p>
                      <a:pPr algn="ctr" fontAlgn="ctr"/>
                      <a:r>
                        <a:rPr lang="en-US" sz="1600" b="1">
                          <a:effectLst/>
                        </a:rPr>
                        <a:t>Rating</a:t>
                      </a:r>
                      <a:endParaRPr lang="en-US" sz="1600">
                        <a:effectLst/>
                      </a:endParaRPr>
                    </a:p>
                  </a:txBody>
                  <a:tcPr anchor="ctr"/>
                </a:tc>
                <a:tc>
                  <a:txBody>
                    <a:bodyPr/>
                    <a:lstStyle/>
                    <a:p>
                      <a:pPr algn="ctr" fontAlgn="ctr"/>
                      <a:r>
                        <a:rPr lang="en-US" sz="1600" b="1">
                          <a:effectLst/>
                        </a:rPr>
                        <a:t>Quality</a:t>
                      </a:r>
                      <a:endParaRPr lang="en-US" sz="1600">
                        <a:effectLst/>
                      </a:endParaRPr>
                    </a:p>
                  </a:txBody>
                  <a:tcPr anchor="ctr"/>
                </a:tc>
                <a:tc>
                  <a:txBody>
                    <a:bodyPr/>
                    <a:lstStyle/>
                    <a:p>
                      <a:pPr algn="ctr" fontAlgn="ctr"/>
                      <a:r>
                        <a:rPr lang="en-US" sz="1600" b="1" dirty="0">
                          <a:effectLst/>
                        </a:rPr>
                        <a:t>Description</a:t>
                      </a:r>
                      <a:endParaRPr lang="en-US" sz="1600" dirty="0">
                        <a:effectLst/>
                      </a:endParaRPr>
                    </a:p>
                  </a:txBody>
                  <a:tcPr anchor="ctr"/>
                </a:tc>
                <a:extLst>
                  <a:ext uri="{0D108BD9-81ED-4DB2-BD59-A6C34878D82A}">
                    <a16:rowId xmlns:a16="http://schemas.microsoft.com/office/drawing/2014/main" val="2184235042"/>
                  </a:ext>
                </a:extLst>
              </a:tr>
              <a:tr h="365760">
                <a:tc>
                  <a:txBody>
                    <a:bodyPr/>
                    <a:lstStyle/>
                    <a:p>
                      <a:pPr algn="ctr" fontAlgn="ctr"/>
                      <a:r>
                        <a:rPr lang="en-US" sz="1600">
                          <a:effectLst/>
                        </a:rPr>
                        <a:t>5</a:t>
                      </a:r>
                    </a:p>
                  </a:txBody>
                  <a:tcPr anchor="ctr"/>
                </a:tc>
                <a:tc>
                  <a:txBody>
                    <a:bodyPr/>
                    <a:lstStyle/>
                    <a:p>
                      <a:pPr algn="ctr" fontAlgn="ctr"/>
                      <a:r>
                        <a:rPr lang="en-US" sz="1600">
                          <a:effectLst/>
                        </a:rPr>
                        <a:t>Ex</a:t>
                      </a:r>
                    </a:p>
                  </a:txBody>
                  <a:tcPr anchor="ctr"/>
                </a:tc>
                <a:tc>
                  <a:txBody>
                    <a:bodyPr/>
                    <a:lstStyle/>
                    <a:p>
                      <a:pPr algn="l" fontAlgn="ctr"/>
                      <a:r>
                        <a:rPr lang="en-US" sz="1600" dirty="0">
                          <a:effectLst/>
                        </a:rPr>
                        <a:t>  Excellent</a:t>
                      </a:r>
                    </a:p>
                  </a:txBody>
                  <a:tcPr anchor="ctr"/>
                </a:tc>
                <a:extLst>
                  <a:ext uri="{0D108BD9-81ED-4DB2-BD59-A6C34878D82A}">
                    <a16:rowId xmlns:a16="http://schemas.microsoft.com/office/drawing/2014/main" val="3369981677"/>
                  </a:ext>
                </a:extLst>
              </a:tr>
              <a:tr h="365760">
                <a:tc>
                  <a:txBody>
                    <a:bodyPr/>
                    <a:lstStyle/>
                    <a:p>
                      <a:pPr algn="ctr" fontAlgn="ctr"/>
                      <a:r>
                        <a:rPr lang="en-US" sz="1600">
                          <a:effectLst/>
                        </a:rPr>
                        <a:t>4</a:t>
                      </a:r>
                    </a:p>
                  </a:txBody>
                  <a:tcPr anchor="ctr"/>
                </a:tc>
                <a:tc>
                  <a:txBody>
                    <a:bodyPr/>
                    <a:lstStyle/>
                    <a:p>
                      <a:pPr algn="ctr" fontAlgn="ctr"/>
                      <a:r>
                        <a:rPr lang="en-US" sz="1600">
                          <a:effectLst/>
                        </a:rPr>
                        <a:t>Gd</a:t>
                      </a:r>
                    </a:p>
                  </a:txBody>
                  <a:tcPr anchor="ctr"/>
                </a:tc>
                <a:tc>
                  <a:txBody>
                    <a:bodyPr/>
                    <a:lstStyle/>
                    <a:p>
                      <a:pPr algn="l" fontAlgn="ctr"/>
                      <a:r>
                        <a:rPr lang="en-US" sz="1600" dirty="0">
                          <a:effectLst/>
                        </a:rPr>
                        <a:t>  Good</a:t>
                      </a:r>
                    </a:p>
                  </a:txBody>
                  <a:tcPr anchor="ctr"/>
                </a:tc>
                <a:extLst>
                  <a:ext uri="{0D108BD9-81ED-4DB2-BD59-A6C34878D82A}">
                    <a16:rowId xmlns:a16="http://schemas.microsoft.com/office/drawing/2014/main" val="912030658"/>
                  </a:ext>
                </a:extLst>
              </a:tr>
              <a:tr h="365760">
                <a:tc>
                  <a:txBody>
                    <a:bodyPr/>
                    <a:lstStyle/>
                    <a:p>
                      <a:pPr algn="ctr" fontAlgn="ctr"/>
                      <a:r>
                        <a:rPr lang="en-US" sz="1600">
                          <a:effectLst/>
                        </a:rPr>
                        <a:t>3</a:t>
                      </a:r>
                    </a:p>
                  </a:txBody>
                  <a:tcPr anchor="ctr"/>
                </a:tc>
                <a:tc>
                  <a:txBody>
                    <a:bodyPr/>
                    <a:lstStyle/>
                    <a:p>
                      <a:pPr algn="ctr" fontAlgn="ctr"/>
                      <a:r>
                        <a:rPr lang="en-US" sz="1600">
                          <a:effectLst/>
                        </a:rPr>
                        <a:t>TA</a:t>
                      </a:r>
                    </a:p>
                  </a:txBody>
                  <a:tcPr anchor="ctr"/>
                </a:tc>
                <a:tc>
                  <a:txBody>
                    <a:bodyPr/>
                    <a:lstStyle/>
                    <a:p>
                      <a:pPr algn="l" fontAlgn="ctr"/>
                      <a:r>
                        <a:rPr lang="en-US" sz="1600">
                          <a:effectLst/>
                        </a:rPr>
                        <a:t>  Average/Typical</a:t>
                      </a:r>
                    </a:p>
                  </a:txBody>
                  <a:tcPr anchor="ctr"/>
                </a:tc>
                <a:extLst>
                  <a:ext uri="{0D108BD9-81ED-4DB2-BD59-A6C34878D82A}">
                    <a16:rowId xmlns:a16="http://schemas.microsoft.com/office/drawing/2014/main" val="3413763654"/>
                  </a:ext>
                </a:extLst>
              </a:tr>
              <a:tr h="365760">
                <a:tc>
                  <a:txBody>
                    <a:bodyPr/>
                    <a:lstStyle/>
                    <a:p>
                      <a:pPr algn="ctr" fontAlgn="ctr"/>
                      <a:r>
                        <a:rPr lang="en-US" sz="1600">
                          <a:effectLst/>
                        </a:rPr>
                        <a:t>2</a:t>
                      </a:r>
                    </a:p>
                  </a:txBody>
                  <a:tcPr anchor="ctr"/>
                </a:tc>
                <a:tc>
                  <a:txBody>
                    <a:bodyPr/>
                    <a:lstStyle/>
                    <a:p>
                      <a:pPr algn="ctr" fontAlgn="ctr"/>
                      <a:r>
                        <a:rPr lang="en-US" sz="1600">
                          <a:effectLst/>
                        </a:rPr>
                        <a:t>Fa</a:t>
                      </a:r>
                    </a:p>
                  </a:txBody>
                  <a:tcPr anchor="ctr"/>
                </a:tc>
                <a:tc>
                  <a:txBody>
                    <a:bodyPr/>
                    <a:lstStyle/>
                    <a:p>
                      <a:pPr algn="l" fontAlgn="ctr"/>
                      <a:r>
                        <a:rPr lang="en-US" sz="1600">
                          <a:effectLst/>
                        </a:rPr>
                        <a:t>  Fair</a:t>
                      </a:r>
                    </a:p>
                  </a:txBody>
                  <a:tcPr anchor="ctr"/>
                </a:tc>
                <a:extLst>
                  <a:ext uri="{0D108BD9-81ED-4DB2-BD59-A6C34878D82A}">
                    <a16:rowId xmlns:a16="http://schemas.microsoft.com/office/drawing/2014/main" val="4287888888"/>
                  </a:ext>
                </a:extLst>
              </a:tr>
              <a:tr h="365760">
                <a:tc>
                  <a:txBody>
                    <a:bodyPr/>
                    <a:lstStyle/>
                    <a:p>
                      <a:pPr algn="ctr" fontAlgn="ctr"/>
                      <a:r>
                        <a:rPr lang="en-US" sz="1600">
                          <a:effectLst/>
                        </a:rPr>
                        <a:t>1</a:t>
                      </a:r>
                    </a:p>
                  </a:txBody>
                  <a:tcPr anchor="ctr"/>
                </a:tc>
                <a:tc>
                  <a:txBody>
                    <a:bodyPr/>
                    <a:lstStyle/>
                    <a:p>
                      <a:pPr algn="ctr" fontAlgn="ctr"/>
                      <a:r>
                        <a:rPr lang="en-US" sz="1600">
                          <a:effectLst/>
                        </a:rPr>
                        <a:t>Po</a:t>
                      </a:r>
                    </a:p>
                  </a:txBody>
                  <a:tcPr anchor="ctr"/>
                </a:tc>
                <a:tc>
                  <a:txBody>
                    <a:bodyPr/>
                    <a:lstStyle/>
                    <a:p>
                      <a:pPr algn="l" fontAlgn="ctr"/>
                      <a:r>
                        <a:rPr lang="en-US" sz="1600" dirty="0">
                          <a:effectLst/>
                        </a:rPr>
                        <a:t>  Poor</a:t>
                      </a:r>
                    </a:p>
                  </a:txBody>
                  <a:tcPr anchor="ctr"/>
                </a:tc>
                <a:extLst>
                  <a:ext uri="{0D108BD9-81ED-4DB2-BD59-A6C34878D82A}">
                    <a16:rowId xmlns:a16="http://schemas.microsoft.com/office/drawing/2014/main" val="2358795690"/>
                  </a:ext>
                </a:extLst>
              </a:tr>
            </a:tbl>
          </a:graphicData>
        </a:graphic>
      </p:graphicFrame>
      <p:sp>
        <p:nvSpPr>
          <p:cNvPr id="11" name="Rectangle 2">
            <a:extLst>
              <a:ext uri="{FF2B5EF4-FFF2-40B4-BE49-F238E27FC236}">
                <a16:creationId xmlns:a16="http://schemas.microsoft.com/office/drawing/2014/main" id="{41A79EF8-AC73-4680-961C-A6F831852A91}"/>
              </a:ext>
            </a:extLst>
          </p:cNvPr>
          <p:cNvSpPr>
            <a:spLocks noGrp="1" noChangeArrowheads="1"/>
          </p:cNvSpPr>
          <p:nvPr>
            <p:ph type="subTitle" idx="1"/>
          </p:nvPr>
        </p:nvSpPr>
        <p:spPr bwMode="auto">
          <a:xfrm>
            <a:off x="-3253359" y="5268232"/>
            <a:ext cx="1971751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E6C62257-7E67-4678-9407-E0097F70BC2F}"/>
              </a:ext>
            </a:extLst>
          </p:cNvPr>
          <p:cNvSpPr txBox="1"/>
          <p:nvPr/>
        </p:nvSpPr>
        <p:spPr>
          <a:xfrm>
            <a:off x="983411" y="2048224"/>
            <a:ext cx="4063041" cy="923330"/>
          </a:xfrm>
          <a:prstGeom prst="rect">
            <a:avLst/>
          </a:prstGeom>
          <a:noFill/>
        </p:spPr>
        <p:txBody>
          <a:bodyPr wrap="square" rtlCol="0">
            <a:spAutoFit/>
          </a:bodyPr>
          <a:lstStyle/>
          <a:p>
            <a:pPr marL="285750" indent="-285750">
              <a:buFont typeface="Arial" panose="020B0604020202020204" pitchFamily="34" charset="0"/>
              <a:buChar char="•"/>
            </a:pPr>
            <a:r>
              <a:rPr lang="en-US" dirty="0"/>
              <a:t>Evaluate the condition of the Kitchen</a:t>
            </a:r>
          </a:p>
          <a:p>
            <a:pPr marL="285750" indent="-285750">
              <a:buFont typeface="Arial" panose="020B0604020202020204" pitchFamily="34" charset="0"/>
              <a:buChar char="•"/>
            </a:pPr>
            <a:r>
              <a:rPr lang="en-US" dirty="0"/>
              <a:t>Interpret how quality of the feature impacts price. </a:t>
            </a:r>
          </a:p>
        </p:txBody>
      </p:sp>
      <p:graphicFrame>
        <p:nvGraphicFramePr>
          <p:cNvPr id="3" name="Table 2">
            <a:extLst>
              <a:ext uri="{FF2B5EF4-FFF2-40B4-BE49-F238E27FC236}">
                <a16:creationId xmlns:a16="http://schemas.microsoft.com/office/drawing/2014/main" id="{936621E5-862D-4420-A349-EF093CAFBF8B}"/>
              </a:ext>
            </a:extLst>
          </p:cNvPr>
          <p:cNvGraphicFramePr>
            <a:graphicFrameLocks noGrp="1"/>
          </p:cNvGraphicFramePr>
          <p:nvPr/>
        </p:nvGraphicFramePr>
        <p:xfrm>
          <a:off x="6271402" y="4170952"/>
          <a:ext cx="5755258" cy="2194560"/>
        </p:xfrm>
        <a:graphic>
          <a:graphicData uri="http://schemas.openxmlformats.org/drawingml/2006/table">
            <a:tbl>
              <a:tblPr firstRow="1" bandRow="1">
                <a:tableStyleId>{93296810-A885-4BE3-A3E7-6D5BEEA58F35}</a:tableStyleId>
              </a:tblPr>
              <a:tblGrid>
                <a:gridCol w="2877629">
                  <a:extLst>
                    <a:ext uri="{9D8B030D-6E8A-4147-A177-3AD203B41FA5}">
                      <a16:colId xmlns:a16="http://schemas.microsoft.com/office/drawing/2014/main" val="2643140637"/>
                    </a:ext>
                  </a:extLst>
                </a:gridCol>
                <a:gridCol w="2877629">
                  <a:extLst>
                    <a:ext uri="{9D8B030D-6E8A-4147-A177-3AD203B41FA5}">
                      <a16:colId xmlns:a16="http://schemas.microsoft.com/office/drawing/2014/main" val="1307950343"/>
                    </a:ext>
                  </a:extLst>
                </a:gridCol>
              </a:tblGrid>
              <a:tr h="0">
                <a:tc>
                  <a:txBody>
                    <a:bodyPr/>
                    <a:lstStyle/>
                    <a:p>
                      <a:pPr algn="r" fontAlgn="ctr"/>
                      <a:r>
                        <a:rPr lang="en-US" b="1">
                          <a:effectLst/>
                        </a:rPr>
                        <a:t>Kitchen Quality</a:t>
                      </a:r>
                    </a:p>
                  </a:txBody>
                  <a:tcPr anchor="ctr"/>
                </a:tc>
                <a:tc>
                  <a:txBody>
                    <a:bodyPr/>
                    <a:lstStyle/>
                    <a:p>
                      <a:pPr algn="r" fontAlgn="ctr"/>
                      <a:r>
                        <a:rPr lang="en-US" b="1">
                          <a:effectLst/>
                        </a:rPr>
                        <a:t>Percentage of Houses</a:t>
                      </a:r>
                    </a:p>
                  </a:txBody>
                  <a:tcPr anchor="ctr"/>
                </a:tc>
                <a:extLst>
                  <a:ext uri="{0D108BD9-81ED-4DB2-BD59-A6C34878D82A}">
                    <a16:rowId xmlns:a16="http://schemas.microsoft.com/office/drawing/2014/main" val="4155582918"/>
                  </a:ext>
                </a:extLst>
              </a:tr>
              <a:tr h="0">
                <a:tc>
                  <a:txBody>
                    <a:bodyPr/>
                    <a:lstStyle/>
                    <a:p>
                      <a:pPr algn="r" fontAlgn="ctr"/>
                      <a:r>
                        <a:rPr lang="en-US">
                          <a:effectLst/>
                        </a:rPr>
                        <a:t>Poor</a:t>
                      </a:r>
                    </a:p>
                  </a:txBody>
                  <a:tcPr anchor="ctr"/>
                </a:tc>
                <a:tc>
                  <a:txBody>
                    <a:bodyPr/>
                    <a:lstStyle/>
                    <a:p>
                      <a:pPr algn="r" fontAlgn="ctr"/>
                      <a:r>
                        <a:rPr lang="en-US">
                          <a:effectLst/>
                        </a:rPr>
                        <a:t>0.041442</a:t>
                      </a:r>
                    </a:p>
                  </a:txBody>
                  <a:tcPr anchor="ctr"/>
                </a:tc>
                <a:extLst>
                  <a:ext uri="{0D108BD9-81ED-4DB2-BD59-A6C34878D82A}">
                    <a16:rowId xmlns:a16="http://schemas.microsoft.com/office/drawing/2014/main" val="2700216421"/>
                  </a:ext>
                </a:extLst>
              </a:tr>
              <a:tr h="0">
                <a:tc>
                  <a:txBody>
                    <a:bodyPr/>
                    <a:lstStyle/>
                    <a:p>
                      <a:pPr algn="r" fontAlgn="ctr"/>
                      <a:r>
                        <a:rPr lang="en-US">
                          <a:effectLst/>
                        </a:rPr>
                        <a:t>Fair</a:t>
                      </a:r>
                    </a:p>
                  </a:txBody>
                  <a:tcPr anchor="ctr"/>
                </a:tc>
                <a:tc>
                  <a:txBody>
                    <a:bodyPr/>
                    <a:lstStyle/>
                    <a:p>
                      <a:pPr algn="r" fontAlgn="ctr"/>
                      <a:r>
                        <a:rPr lang="en-US">
                          <a:effectLst/>
                        </a:rPr>
                        <a:t>2.527973</a:t>
                      </a:r>
                    </a:p>
                  </a:txBody>
                  <a:tcPr anchor="ctr"/>
                </a:tc>
                <a:extLst>
                  <a:ext uri="{0D108BD9-81ED-4DB2-BD59-A6C34878D82A}">
                    <a16:rowId xmlns:a16="http://schemas.microsoft.com/office/drawing/2014/main" val="807880014"/>
                  </a:ext>
                </a:extLst>
              </a:tr>
              <a:tr h="0">
                <a:tc>
                  <a:txBody>
                    <a:bodyPr/>
                    <a:lstStyle/>
                    <a:p>
                      <a:pPr algn="r" fontAlgn="ctr"/>
                      <a:r>
                        <a:rPr lang="en-US">
                          <a:effectLst/>
                        </a:rPr>
                        <a:t>Average/Typical</a:t>
                      </a:r>
                    </a:p>
                  </a:txBody>
                  <a:tcPr anchor="ctr"/>
                </a:tc>
                <a:tc>
                  <a:txBody>
                    <a:bodyPr/>
                    <a:lstStyle/>
                    <a:p>
                      <a:pPr algn="r" fontAlgn="ctr"/>
                      <a:r>
                        <a:rPr lang="en-US">
                          <a:effectLst/>
                        </a:rPr>
                        <a:t>53.626191</a:t>
                      </a:r>
                    </a:p>
                  </a:txBody>
                  <a:tcPr anchor="ctr"/>
                </a:tc>
                <a:extLst>
                  <a:ext uri="{0D108BD9-81ED-4DB2-BD59-A6C34878D82A}">
                    <a16:rowId xmlns:a16="http://schemas.microsoft.com/office/drawing/2014/main" val="1053506501"/>
                  </a:ext>
                </a:extLst>
              </a:tr>
              <a:tr h="0">
                <a:tc>
                  <a:txBody>
                    <a:bodyPr/>
                    <a:lstStyle/>
                    <a:p>
                      <a:pPr algn="r" fontAlgn="ctr"/>
                      <a:r>
                        <a:rPr lang="en-US">
                          <a:effectLst/>
                        </a:rPr>
                        <a:t>Good</a:t>
                      </a:r>
                    </a:p>
                  </a:txBody>
                  <a:tcPr anchor="ctr"/>
                </a:tc>
                <a:tc>
                  <a:txBody>
                    <a:bodyPr/>
                    <a:lstStyle/>
                    <a:p>
                      <a:pPr algn="r" fontAlgn="ctr"/>
                      <a:r>
                        <a:rPr lang="en-US">
                          <a:effectLst/>
                        </a:rPr>
                        <a:t>38.997099</a:t>
                      </a:r>
                    </a:p>
                  </a:txBody>
                  <a:tcPr anchor="ctr"/>
                </a:tc>
                <a:extLst>
                  <a:ext uri="{0D108BD9-81ED-4DB2-BD59-A6C34878D82A}">
                    <a16:rowId xmlns:a16="http://schemas.microsoft.com/office/drawing/2014/main" val="691390943"/>
                  </a:ext>
                </a:extLst>
              </a:tr>
              <a:tr h="0">
                <a:tc>
                  <a:txBody>
                    <a:bodyPr/>
                    <a:lstStyle/>
                    <a:p>
                      <a:pPr algn="r" fontAlgn="ctr"/>
                      <a:r>
                        <a:rPr lang="en-US" dirty="0">
                          <a:effectLst/>
                        </a:rPr>
                        <a:t>Excellent</a:t>
                      </a:r>
                    </a:p>
                  </a:txBody>
                  <a:tcPr anchor="ctr"/>
                </a:tc>
                <a:tc>
                  <a:txBody>
                    <a:bodyPr/>
                    <a:lstStyle/>
                    <a:p>
                      <a:pPr algn="r" fontAlgn="ctr"/>
                      <a:r>
                        <a:rPr lang="en-US" dirty="0">
                          <a:effectLst/>
                        </a:rPr>
                        <a:t>4.807294</a:t>
                      </a:r>
                    </a:p>
                  </a:txBody>
                  <a:tcPr anchor="ctr"/>
                </a:tc>
                <a:extLst>
                  <a:ext uri="{0D108BD9-81ED-4DB2-BD59-A6C34878D82A}">
                    <a16:rowId xmlns:a16="http://schemas.microsoft.com/office/drawing/2014/main" val="1331356421"/>
                  </a:ext>
                </a:extLst>
              </a:tr>
            </a:tbl>
          </a:graphicData>
        </a:graphic>
      </p:graphicFrame>
      <p:pic>
        <p:nvPicPr>
          <p:cNvPr id="6146" name="Picture 2" descr="rectangular white wooden table">
            <a:extLst>
              <a:ext uri="{FF2B5EF4-FFF2-40B4-BE49-F238E27FC236}">
                <a16:creationId xmlns:a16="http://schemas.microsoft.com/office/drawing/2014/main" id="{51F7F604-4CC6-4700-A6A5-B8DADE22C5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6764" y="135009"/>
            <a:ext cx="4580051" cy="3054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343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A3047-81C3-4F78-B671-C05879FFC721}"/>
              </a:ext>
            </a:extLst>
          </p:cNvPr>
          <p:cNvSpPr>
            <a:spLocks noGrp="1"/>
          </p:cNvSpPr>
          <p:nvPr>
            <p:ph type="title"/>
          </p:nvPr>
        </p:nvSpPr>
        <p:spPr>
          <a:xfrm>
            <a:off x="57675" y="381364"/>
            <a:ext cx="4837176" cy="1243584"/>
          </a:xfrm>
        </p:spPr>
        <p:txBody>
          <a:bodyPr vert="horz" lIns="91440" tIns="45720" rIns="91440" bIns="45720" rtlCol="0" anchor="ctr">
            <a:noAutofit/>
          </a:bodyPr>
          <a:lstStyle/>
          <a:p>
            <a:r>
              <a:rPr lang="en-US" sz="2800" b="1" i="1" dirty="0"/>
              <a:t>Kitchen Quality: </a:t>
            </a:r>
            <a:br>
              <a:rPr lang="en-US" sz="2800" b="1" i="1" dirty="0"/>
            </a:br>
            <a:r>
              <a:rPr lang="en-US" sz="2800" b="1" i="1" dirty="0"/>
              <a:t>	Cost Per Square Foot </a:t>
            </a:r>
          </a:p>
        </p:txBody>
      </p:sp>
      <p:sp>
        <p:nvSpPr>
          <p:cNvPr id="9" name="TextBox 8">
            <a:extLst>
              <a:ext uri="{FF2B5EF4-FFF2-40B4-BE49-F238E27FC236}">
                <a16:creationId xmlns:a16="http://schemas.microsoft.com/office/drawing/2014/main" id="{433BF677-8957-479B-9B05-867F7527F4D8}"/>
              </a:ext>
            </a:extLst>
          </p:cNvPr>
          <p:cNvSpPr txBox="1"/>
          <p:nvPr/>
        </p:nvSpPr>
        <p:spPr>
          <a:xfrm>
            <a:off x="6220837" y="3980988"/>
            <a:ext cx="4303552" cy="750975"/>
          </a:xfrm>
          <a:prstGeom prst="rect">
            <a:avLst/>
          </a:prstGeom>
          <a:noFill/>
        </p:spPr>
        <p:txBody>
          <a:bodyPr wrap="square" rtlCol="0">
            <a:spAutoFit/>
          </a:bodyPr>
          <a:lstStyle/>
          <a:p>
            <a:pPr marL="285750" indent="-228600">
              <a:lnSpc>
                <a:spcPct val="90000"/>
              </a:lnSpc>
              <a:spcAft>
                <a:spcPts val="600"/>
              </a:spcAft>
              <a:buFont typeface="Arial" panose="020B0604020202020204" pitchFamily="34" charset="0"/>
              <a:buChar char="•"/>
            </a:pPr>
            <a:r>
              <a:rPr lang="en-US" sz="1400" dirty="0"/>
              <a:t>Boxen Plot on the left shows the distribution and averages. </a:t>
            </a:r>
          </a:p>
          <a:p>
            <a:pPr marL="285750" indent="-228600">
              <a:lnSpc>
                <a:spcPct val="90000"/>
              </a:lnSpc>
              <a:spcAft>
                <a:spcPts val="600"/>
              </a:spcAft>
              <a:buFont typeface="Arial" panose="020B0604020202020204" pitchFamily="34" charset="0"/>
              <a:buChar char="•"/>
            </a:pPr>
            <a:r>
              <a:rPr lang="en-US" sz="1400" dirty="0"/>
              <a:t>Swarm plot on the right shows frequency. </a:t>
            </a:r>
          </a:p>
        </p:txBody>
      </p:sp>
      <p:graphicFrame>
        <p:nvGraphicFramePr>
          <p:cNvPr id="2056" name="TextBox 7">
            <a:extLst>
              <a:ext uri="{FF2B5EF4-FFF2-40B4-BE49-F238E27FC236}">
                <a16:creationId xmlns:a16="http://schemas.microsoft.com/office/drawing/2014/main" id="{9D44675E-4F68-47CC-8EF9-72574019F076}"/>
              </a:ext>
            </a:extLst>
          </p:cNvPr>
          <p:cNvGraphicFramePr/>
          <p:nvPr/>
        </p:nvGraphicFramePr>
        <p:xfrm>
          <a:off x="0" y="1521846"/>
          <a:ext cx="4837176" cy="36667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Table 3">
            <a:extLst>
              <a:ext uri="{FF2B5EF4-FFF2-40B4-BE49-F238E27FC236}">
                <a16:creationId xmlns:a16="http://schemas.microsoft.com/office/drawing/2014/main" id="{7F960B7D-EC87-45C8-A8C6-B975FDDB7352}"/>
              </a:ext>
            </a:extLst>
          </p:cNvPr>
          <p:cNvGraphicFramePr>
            <a:graphicFrameLocks noGrp="1"/>
          </p:cNvGraphicFramePr>
          <p:nvPr/>
        </p:nvGraphicFramePr>
        <p:xfrm>
          <a:off x="3951215" y="4924532"/>
          <a:ext cx="8050160" cy="1828800"/>
        </p:xfrm>
        <a:graphic>
          <a:graphicData uri="http://schemas.openxmlformats.org/drawingml/2006/table">
            <a:tbl>
              <a:tblPr firstRow="1" bandRow="1">
                <a:tableStyleId>{93296810-A885-4BE3-A3E7-6D5BEEA58F35}</a:tableStyleId>
              </a:tblPr>
              <a:tblGrid>
                <a:gridCol w="2012540">
                  <a:extLst>
                    <a:ext uri="{9D8B030D-6E8A-4147-A177-3AD203B41FA5}">
                      <a16:colId xmlns:a16="http://schemas.microsoft.com/office/drawing/2014/main" val="1217436719"/>
                    </a:ext>
                  </a:extLst>
                </a:gridCol>
                <a:gridCol w="2012540">
                  <a:extLst>
                    <a:ext uri="{9D8B030D-6E8A-4147-A177-3AD203B41FA5}">
                      <a16:colId xmlns:a16="http://schemas.microsoft.com/office/drawing/2014/main" val="1322345092"/>
                    </a:ext>
                  </a:extLst>
                </a:gridCol>
                <a:gridCol w="2012540">
                  <a:extLst>
                    <a:ext uri="{9D8B030D-6E8A-4147-A177-3AD203B41FA5}">
                      <a16:colId xmlns:a16="http://schemas.microsoft.com/office/drawing/2014/main" val="144521825"/>
                    </a:ext>
                  </a:extLst>
                </a:gridCol>
                <a:gridCol w="2012540">
                  <a:extLst>
                    <a:ext uri="{9D8B030D-6E8A-4147-A177-3AD203B41FA5}">
                      <a16:colId xmlns:a16="http://schemas.microsoft.com/office/drawing/2014/main" val="2855095243"/>
                    </a:ext>
                  </a:extLst>
                </a:gridCol>
              </a:tblGrid>
              <a:tr h="255768">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lang="en-US" sz="1400" b="1" dirty="0">
                          <a:effectLst/>
                        </a:rPr>
                        <a:t>Kitchen Quality</a:t>
                      </a:r>
                    </a:p>
                  </a:txBody>
                  <a:tcPr anchor="ctr"/>
                </a:tc>
                <a:tc>
                  <a:txBody>
                    <a:bodyPr/>
                    <a:lstStyle/>
                    <a:p>
                      <a:pPr algn="r" fontAlgn="ctr"/>
                      <a:r>
                        <a:rPr lang="en-US" sz="1400" b="1" dirty="0">
                          <a:effectLst/>
                        </a:rPr>
                        <a:t>Sale Price ($)</a:t>
                      </a:r>
                    </a:p>
                  </a:txBody>
                  <a:tcPr anchor="ctr"/>
                </a:tc>
                <a:tc>
                  <a:txBody>
                    <a:bodyPr/>
                    <a:lstStyle/>
                    <a:p>
                      <a:pPr algn="r" fontAlgn="ctr"/>
                      <a:r>
                        <a:rPr lang="en-US" sz="1400" b="1" dirty="0" err="1">
                          <a:effectLst/>
                        </a:rPr>
                        <a:t>GrLivArea</a:t>
                      </a:r>
                      <a:r>
                        <a:rPr lang="en-US" sz="1400" b="1" dirty="0">
                          <a:effectLst/>
                        </a:rPr>
                        <a:t> (</a:t>
                      </a:r>
                      <a:r>
                        <a:rPr lang="en-US" sz="1400" b="1" dirty="0" err="1">
                          <a:effectLst/>
                        </a:rPr>
                        <a:t>sqft</a:t>
                      </a:r>
                      <a:r>
                        <a:rPr lang="en-US" sz="1400" b="1" dirty="0">
                          <a:effectLst/>
                        </a:rPr>
                        <a:t>)</a:t>
                      </a:r>
                    </a:p>
                  </a:txBody>
                  <a:tcPr anchor="ctr"/>
                </a:tc>
                <a:tc>
                  <a:txBody>
                    <a:bodyPr/>
                    <a:lstStyle/>
                    <a:p>
                      <a:pPr algn="r" fontAlgn="ctr"/>
                      <a:r>
                        <a:rPr lang="en-US" sz="1400" b="1" dirty="0">
                          <a:effectLst/>
                        </a:rPr>
                        <a:t>Cost Per Square Foot ($)</a:t>
                      </a:r>
                    </a:p>
                  </a:txBody>
                  <a:tcPr anchor="ctr"/>
                </a:tc>
                <a:extLst>
                  <a:ext uri="{0D108BD9-81ED-4DB2-BD59-A6C34878D82A}">
                    <a16:rowId xmlns:a16="http://schemas.microsoft.com/office/drawing/2014/main" val="1072339486"/>
                  </a:ext>
                </a:extLst>
              </a:tr>
              <a:tr h="255768">
                <a:tc>
                  <a:txBody>
                    <a:bodyPr/>
                    <a:lstStyle/>
                    <a:p>
                      <a:pPr algn="r" fontAlgn="ctr"/>
                      <a:r>
                        <a:rPr lang="en-US" sz="1400" b="1" dirty="0">
                          <a:effectLst/>
                        </a:rPr>
                        <a:t>5</a:t>
                      </a:r>
                    </a:p>
                  </a:txBody>
                  <a:tcPr anchor="ctr"/>
                </a:tc>
                <a:tc>
                  <a:txBody>
                    <a:bodyPr/>
                    <a:lstStyle/>
                    <a:p>
                      <a:pPr algn="r" fontAlgn="ctr"/>
                      <a:r>
                        <a:rPr lang="en-US" sz="1400" dirty="0">
                          <a:effectLst/>
                        </a:rPr>
                        <a:t>327006.53</a:t>
                      </a:r>
                    </a:p>
                  </a:txBody>
                  <a:tcPr anchor="ctr"/>
                </a:tc>
                <a:tc>
                  <a:txBody>
                    <a:bodyPr/>
                    <a:lstStyle/>
                    <a:p>
                      <a:pPr algn="r" fontAlgn="ctr"/>
                      <a:r>
                        <a:rPr lang="en-US" sz="1400" dirty="0">
                          <a:effectLst/>
                        </a:rPr>
                        <a:t>2017.65</a:t>
                      </a:r>
                    </a:p>
                  </a:txBody>
                  <a:tcPr anchor="ctr"/>
                </a:tc>
                <a:tc>
                  <a:txBody>
                    <a:bodyPr/>
                    <a:lstStyle/>
                    <a:p>
                      <a:pPr algn="r" fontAlgn="ctr"/>
                      <a:r>
                        <a:rPr lang="en-US" sz="1400" dirty="0">
                          <a:effectLst/>
                        </a:rPr>
                        <a:t>163.56</a:t>
                      </a:r>
                    </a:p>
                  </a:txBody>
                  <a:tcPr anchor="ctr"/>
                </a:tc>
                <a:extLst>
                  <a:ext uri="{0D108BD9-81ED-4DB2-BD59-A6C34878D82A}">
                    <a16:rowId xmlns:a16="http://schemas.microsoft.com/office/drawing/2014/main" val="2353548930"/>
                  </a:ext>
                </a:extLst>
              </a:tr>
              <a:tr h="255768">
                <a:tc>
                  <a:txBody>
                    <a:bodyPr/>
                    <a:lstStyle/>
                    <a:p>
                      <a:pPr algn="r" fontAlgn="ctr"/>
                      <a:r>
                        <a:rPr lang="en-US" sz="1400" b="1">
                          <a:effectLst/>
                        </a:rPr>
                        <a:t>4</a:t>
                      </a:r>
                    </a:p>
                  </a:txBody>
                  <a:tcPr anchor="ctr"/>
                </a:tc>
                <a:tc>
                  <a:txBody>
                    <a:bodyPr/>
                    <a:lstStyle/>
                    <a:p>
                      <a:pPr algn="r" fontAlgn="ctr"/>
                      <a:r>
                        <a:rPr lang="en-US" sz="1400" dirty="0">
                          <a:effectLst/>
                        </a:rPr>
                        <a:t>207739.89</a:t>
                      </a:r>
                    </a:p>
                  </a:txBody>
                  <a:tcPr anchor="ctr"/>
                </a:tc>
                <a:tc>
                  <a:txBody>
                    <a:bodyPr/>
                    <a:lstStyle/>
                    <a:p>
                      <a:pPr algn="r" fontAlgn="ctr"/>
                      <a:r>
                        <a:rPr lang="en-US" sz="1400" dirty="0">
                          <a:effectLst/>
                        </a:rPr>
                        <a:t>1639.31</a:t>
                      </a:r>
                    </a:p>
                  </a:txBody>
                  <a:tcPr anchor="ctr"/>
                </a:tc>
                <a:tc>
                  <a:txBody>
                    <a:bodyPr/>
                    <a:lstStyle/>
                    <a:p>
                      <a:pPr algn="r" fontAlgn="ctr"/>
                      <a:r>
                        <a:rPr lang="en-US" sz="1400" dirty="0">
                          <a:effectLst/>
                        </a:rPr>
                        <a:t>128.86</a:t>
                      </a:r>
                    </a:p>
                  </a:txBody>
                  <a:tcPr anchor="ctr"/>
                </a:tc>
                <a:extLst>
                  <a:ext uri="{0D108BD9-81ED-4DB2-BD59-A6C34878D82A}">
                    <a16:rowId xmlns:a16="http://schemas.microsoft.com/office/drawing/2014/main" val="2260197467"/>
                  </a:ext>
                </a:extLst>
              </a:tr>
              <a:tr h="255768">
                <a:tc>
                  <a:txBody>
                    <a:bodyPr/>
                    <a:lstStyle/>
                    <a:p>
                      <a:pPr algn="r" fontAlgn="ctr"/>
                      <a:r>
                        <a:rPr lang="en-US" sz="1400" b="1">
                          <a:effectLst/>
                        </a:rPr>
                        <a:t>3</a:t>
                      </a:r>
                    </a:p>
                  </a:txBody>
                  <a:tcPr anchor="ctr"/>
                </a:tc>
                <a:tc>
                  <a:txBody>
                    <a:bodyPr/>
                    <a:lstStyle/>
                    <a:p>
                      <a:pPr algn="r" fontAlgn="ctr"/>
                      <a:r>
                        <a:rPr lang="en-US" sz="1400" dirty="0">
                          <a:effectLst/>
                        </a:rPr>
                        <a:t>141828.69</a:t>
                      </a:r>
                    </a:p>
                  </a:txBody>
                  <a:tcPr anchor="ctr"/>
                </a:tc>
                <a:tc>
                  <a:txBody>
                    <a:bodyPr/>
                    <a:lstStyle/>
                    <a:p>
                      <a:pPr algn="r" fontAlgn="ctr"/>
                      <a:r>
                        <a:rPr lang="en-US" sz="1400" dirty="0">
                          <a:effectLst/>
                        </a:rPr>
                        <a:t>1326.27</a:t>
                      </a:r>
                    </a:p>
                  </a:txBody>
                  <a:tcPr anchor="ctr"/>
                </a:tc>
                <a:tc>
                  <a:txBody>
                    <a:bodyPr/>
                    <a:lstStyle/>
                    <a:p>
                      <a:pPr algn="r" fontAlgn="ctr"/>
                      <a:r>
                        <a:rPr lang="en-US" sz="1400" dirty="0">
                          <a:effectLst/>
                        </a:rPr>
                        <a:t>111.12</a:t>
                      </a:r>
                    </a:p>
                  </a:txBody>
                  <a:tcPr anchor="ctr"/>
                </a:tc>
                <a:extLst>
                  <a:ext uri="{0D108BD9-81ED-4DB2-BD59-A6C34878D82A}">
                    <a16:rowId xmlns:a16="http://schemas.microsoft.com/office/drawing/2014/main" val="2464929953"/>
                  </a:ext>
                </a:extLst>
              </a:tr>
              <a:tr h="255768">
                <a:tc>
                  <a:txBody>
                    <a:bodyPr/>
                    <a:lstStyle/>
                    <a:p>
                      <a:pPr algn="r" fontAlgn="ctr"/>
                      <a:r>
                        <a:rPr lang="en-US" sz="1400" b="1">
                          <a:effectLst/>
                        </a:rPr>
                        <a:t>2</a:t>
                      </a:r>
                    </a:p>
                  </a:txBody>
                  <a:tcPr anchor="ctr"/>
                </a:tc>
                <a:tc>
                  <a:txBody>
                    <a:bodyPr/>
                    <a:lstStyle/>
                    <a:p>
                      <a:pPr algn="r" fontAlgn="ctr"/>
                      <a:r>
                        <a:rPr lang="en-US" sz="1400" dirty="0">
                          <a:effectLst/>
                        </a:rPr>
                        <a:t>108113.11</a:t>
                      </a:r>
                    </a:p>
                  </a:txBody>
                  <a:tcPr anchor="ctr"/>
                </a:tc>
                <a:tc>
                  <a:txBody>
                    <a:bodyPr/>
                    <a:lstStyle/>
                    <a:p>
                      <a:pPr algn="r" fontAlgn="ctr"/>
                      <a:r>
                        <a:rPr lang="en-US" sz="1400" dirty="0">
                          <a:effectLst/>
                        </a:rPr>
                        <a:t>1162.80</a:t>
                      </a:r>
                    </a:p>
                  </a:txBody>
                  <a:tcPr anchor="ctr"/>
                </a:tc>
                <a:tc>
                  <a:txBody>
                    <a:bodyPr/>
                    <a:lstStyle/>
                    <a:p>
                      <a:pPr algn="r" fontAlgn="ctr"/>
                      <a:r>
                        <a:rPr lang="en-US" sz="1400" dirty="0">
                          <a:effectLst/>
                        </a:rPr>
                        <a:t>97.19</a:t>
                      </a:r>
                    </a:p>
                  </a:txBody>
                  <a:tcPr anchor="ctr"/>
                </a:tc>
                <a:extLst>
                  <a:ext uri="{0D108BD9-81ED-4DB2-BD59-A6C34878D82A}">
                    <a16:rowId xmlns:a16="http://schemas.microsoft.com/office/drawing/2014/main" val="3781777141"/>
                  </a:ext>
                </a:extLst>
              </a:tr>
              <a:tr h="255768">
                <a:tc>
                  <a:txBody>
                    <a:bodyPr/>
                    <a:lstStyle/>
                    <a:p>
                      <a:pPr algn="r" fontAlgn="ctr"/>
                      <a:r>
                        <a:rPr lang="en-US" sz="1400" b="1">
                          <a:effectLst/>
                        </a:rPr>
                        <a:t>1</a:t>
                      </a:r>
                    </a:p>
                  </a:txBody>
                  <a:tcPr anchor="ctr"/>
                </a:tc>
                <a:tc>
                  <a:txBody>
                    <a:bodyPr/>
                    <a:lstStyle/>
                    <a:p>
                      <a:pPr algn="r" fontAlgn="ctr"/>
                      <a:r>
                        <a:rPr lang="en-US" sz="1400" dirty="0">
                          <a:effectLst/>
                        </a:rPr>
                        <a:t>107500.00</a:t>
                      </a:r>
                    </a:p>
                  </a:txBody>
                  <a:tcPr anchor="ctr"/>
                </a:tc>
                <a:tc>
                  <a:txBody>
                    <a:bodyPr/>
                    <a:lstStyle/>
                    <a:p>
                      <a:pPr algn="r" fontAlgn="ctr"/>
                      <a:r>
                        <a:rPr lang="en-US" sz="1400" dirty="0">
                          <a:effectLst/>
                        </a:rPr>
                        <a:t>1224.00</a:t>
                      </a:r>
                    </a:p>
                  </a:txBody>
                  <a:tcPr anchor="ctr"/>
                </a:tc>
                <a:tc>
                  <a:txBody>
                    <a:bodyPr/>
                    <a:lstStyle/>
                    <a:p>
                      <a:pPr algn="r" fontAlgn="ctr"/>
                      <a:r>
                        <a:rPr lang="en-US" sz="1400" dirty="0">
                          <a:effectLst/>
                        </a:rPr>
                        <a:t>87.82</a:t>
                      </a:r>
                    </a:p>
                  </a:txBody>
                  <a:tcPr anchor="ctr"/>
                </a:tc>
                <a:extLst>
                  <a:ext uri="{0D108BD9-81ED-4DB2-BD59-A6C34878D82A}">
                    <a16:rowId xmlns:a16="http://schemas.microsoft.com/office/drawing/2014/main" val="1880993315"/>
                  </a:ext>
                </a:extLst>
              </a:tr>
            </a:tbl>
          </a:graphicData>
        </a:graphic>
      </p:graphicFrame>
      <p:pic>
        <p:nvPicPr>
          <p:cNvPr id="9218" name="Picture 2">
            <a:extLst>
              <a:ext uri="{FF2B5EF4-FFF2-40B4-BE49-F238E27FC236}">
                <a16:creationId xmlns:a16="http://schemas.microsoft.com/office/drawing/2014/main" id="{F4E51903-D019-4528-82D8-A30C533DC9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37176" y="398554"/>
            <a:ext cx="3486150" cy="34861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6EF56A04-2126-4AD2-9B1B-47D4E82303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15225" y="302269"/>
            <a:ext cx="3486150" cy="3486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3437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A0E087F-BA65-2E4C-8F80-9CE98D28DC23}"/>
              </a:ext>
            </a:extLst>
          </p:cNvPr>
          <p:cNvSpPr>
            <a:spLocks noGrp="1"/>
          </p:cNvSpPr>
          <p:nvPr>
            <p:ph type="title"/>
          </p:nvPr>
        </p:nvSpPr>
        <p:spPr>
          <a:xfrm>
            <a:off x="621792" y="1161288"/>
            <a:ext cx="3602736" cy="4526280"/>
          </a:xfrm>
        </p:spPr>
        <p:txBody>
          <a:bodyPr>
            <a:normAutofit/>
          </a:bodyPr>
          <a:lstStyle/>
          <a:p>
            <a:r>
              <a:rPr lang="en-US" sz="4000" b="1" i="1" dirty="0"/>
              <a:t>Analysis of Ames Housing data:</a:t>
            </a:r>
            <a:br>
              <a:rPr lang="en-US" sz="4000" b="1" i="1" dirty="0"/>
            </a:br>
            <a:br>
              <a:rPr lang="en-US" sz="4000" b="1" i="1" dirty="0"/>
            </a:br>
            <a:r>
              <a:rPr lang="en-US" sz="4000" b="1" i="1" dirty="0"/>
              <a:t>Conclusions</a:t>
            </a:r>
            <a:endParaRPr lang="en-US" sz="4000" dirty="0"/>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F1203415-D85A-114C-8A9A-0552EC313758}"/>
              </a:ext>
            </a:extLst>
          </p:cNvPr>
          <p:cNvSpPr>
            <a:spLocks noGrp="1"/>
          </p:cNvSpPr>
          <p:nvPr>
            <p:ph idx="1"/>
          </p:nvPr>
        </p:nvSpPr>
        <p:spPr>
          <a:xfrm>
            <a:off x="5434149" y="702365"/>
            <a:ext cx="5916603" cy="5222947"/>
          </a:xfrm>
        </p:spPr>
        <p:txBody>
          <a:bodyPr anchor="ctr">
            <a:normAutofit/>
          </a:bodyPr>
          <a:lstStyle/>
          <a:p>
            <a:r>
              <a:rPr lang="en-US" sz="2200" dirty="0"/>
              <a:t>Kitchen Quality significantly impacts the price of the home.</a:t>
            </a:r>
          </a:p>
          <a:p>
            <a:r>
              <a:rPr lang="en-US" sz="2200" dirty="0"/>
              <a:t>Replacing poor quality fence with a higher quality fence can yield almost 5% increase in the value of the house.</a:t>
            </a:r>
          </a:p>
          <a:p>
            <a:r>
              <a:rPr lang="en-US" sz="2200" dirty="0"/>
              <a:t>Replacing poor quality Exterior material may increase the value of the house from 4% to 5% .</a:t>
            </a:r>
          </a:p>
          <a:p>
            <a:r>
              <a:rPr lang="en-US" sz="2200" dirty="0"/>
              <a:t>Finishing Garage could increase the value of the house from 3% to 4%.</a:t>
            </a:r>
          </a:p>
          <a:p>
            <a:r>
              <a:rPr lang="en-US" sz="2200" dirty="0"/>
              <a:t>Improving the Basement condition does not increase the sale price of the house.</a:t>
            </a:r>
          </a:p>
          <a:p>
            <a:r>
              <a:rPr lang="en-US" sz="2200" dirty="0"/>
              <a:t>Houses with fireplaces priced higher when compared to houses that do not have a fireplace.</a:t>
            </a:r>
          </a:p>
          <a:p>
            <a:endParaRPr lang="en-US" sz="2000" dirty="0"/>
          </a:p>
        </p:txBody>
      </p:sp>
    </p:spTree>
    <p:extLst>
      <p:ext uri="{BB962C8B-B14F-4D97-AF65-F5344CB8AC3E}">
        <p14:creationId xmlns:p14="http://schemas.microsoft.com/office/powerpoint/2010/main" val="3172973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AE431-197C-CF41-9706-AE27FA18FD90}"/>
              </a:ext>
            </a:extLst>
          </p:cNvPr>
          <p:cNvSpPr>
            <a:spLocks noGrp="1"/>
          </p:cNvSpPr>
          <p:nvPr>
            <p:ph type="title"/>
          </p:nvPr>
        </p:nvSpPr>
        <p:spPr>
          <a:xfrm>
            <a:off x="838200" y="365125"/>
            <a:ext cx="3564835" cy="939019"/>
          </a:xfrm>
        </p:spPr>
        <p:txBody>
          <a:bodyPr/>
          <a:lstStyle/>
          <a:p>
            <a:r>
              <a:rPr lang="en-US" sz="2800" b="1" i="1" dirty="0"/>
              <a:t>Exploratory Data </a:t>
            </a:r>
            <a:br>
              <a:rPr lang="en-US" sz="2800" b="1" i="1" dirty="0"/>
            </a:br>
            <a:r>
              <a:rPr lang="en-US" sz="2800" b="1" i="1" dirty="0"/>
              <a:t>Analysis:</a:t>
            </a:r>
            <a:endParaRPr lang="en-US" dirty="0"/>
          </a:p>
        </p:txBody>
      </p:sp>
      <p:sp>
        <p:nvSpPr>
          <p:cNvPr id="3" name="Content Placeholder 2">
            <a:extLst>
              <a:ext uri="{FF2B5EF4-FFF2-40B4-BE49-F238E27FC236}">
                <a16:creationId xmlns:a16="http://schemas.microsoft.com/office/drawing/2014/main" id="{D7294C93-0E92-AE4A-8977-2F3BCC1B23F0}"/>
              </a:ext>
            </a:extLst>
          </p:cNvPr>
          <p:cNvSpPr>
            <a:spLocks noGrp="1"/>
          </p:cNvSpPr>
          <p:nvPr>
            <p:ph idx="1"/>
          </p:nvPr>
        </p:nvSpPr>
        <p:spPr>
          <a:xfrm>
            <a:off x="838201" y="1908313"/>
            <a:ext cx="3187148" cy="4268650"/>
          </a:xfrm>
        </p:spPr>
        <p:txBody>
          <a:bodyPr>
            <a:normAutofit/>
          </a:bodyPr>
          <a:lstStyle/>
          <a:p>
            <a:r>
              <a:rPr lang="en-US" sz="2400" dirty="0"/>
              <a:t>Grouping Variables by type:</a:t>
            </a:r>
          </a:p>
          <a:p>
            <a:pPr marL="0" indent="0">
              <a:buNone/>
            </a:pPr>
            <a:endParaRPr lang="en-US" sz="2400" dirty="0"/>
          </a:p>
          <a:p>
            <a:pPr marL="514350" indent="-514350">
              <a:buFont typeface="+mj-lt"/>
              <a:buAutoNum type="arabicPeriod"/>
            </a:pPr>
            <a:r>
              <a:rPr lang="en-US" sz="1700" dirty="0"/>
              <a:t>Continuous Variables</a:t>
            </a:r>
          </a:p>
          <a:p>
            <a:pPr marL="514350" indent="-514350">
              <a:buFont typeface="+mj-lt"/>
              <a:buAutoNum type="arabicPeriod"/>
            </a:pPr>
            <a:r>
              <a:rPr lang="en-US" sz="1700" dirty="0"/>
              <a:t>Discrete Variables</a:t>
            </a:r>
          </a:p>
          <a:p>
            <a:pPr marL="514350" indent="-514350">
              <a:buFont typeface="+mj-lt"/>
              <a:buAutoNum type="arabicPeriod"/>
            </a:pPr>
            <a:r>
              <a:rPr lang="en-US" sz="1700" dirty="0"/>
              <a:t>Nominal Variables</a:t>
            </a:r>
          </a:p>
          <a:p>
            <a:pPr marL="514350" indent="-514350">
              <a:buFont typeface="+mj-lt"/>
              <a:buAutoNum type="arabicPeriod"/>
            </a:pPr>
            <a:r>
              <a:rPr lang="en-US" sz="1700" dirty="0"/>
              <a:t>Ordinal Variables</a:t>
            </a:r>
          </a:p>
          <a:p>
            <a:pPr marL="0" indent="0">
              <a:buNone/>
            </a:pPr>
            <a:endParaRPr lang="en-US" sz="1700" dirty="0"/>
          </a:p>
          <a:p>
            <a:pPr marL="514350" indent="-514350">
              <a:buFont typeface="+mj-lt"/>
              <a:buAutoNum type="arabicPeriod"/>
            </a:pPr>
            <a:endParaRPr lang="en-US" sz="1700" dirty="0"/>
          </a:p>
          <a:p>
            <a:pPr marL="514350" indent="-514350">
              <a:buFont typeface="+mj-lt"/>
              <a:buAutoNum type="arabicPeriod"/>
            </a:pPr>
            <a:endParaRPr lang="en-US" sz="1600" dirty="0"/>
          </a:p>
        </p:txBody>
      </p:sp>
      <p:pic>
        <p:nvPicPr>
          <p:cNvPr id="5" name="Picture 4" descr="A picture containing calendar&#10;&#10;Description automatically generated">
            <a:extLst>
              <a:ext uri="{FF2B5EF4-FFF2-40B4-BE49-F238E27FC236}">
                <a16:creationId xmlns:a16="http://schemas.microsoft.com/office/drawing/2014/main" id="{3EA1DD50-5920-6941-863D-843AD7DBB3E0}"/>
              </a:ext>
            </a:extLst>
          </p:cNvPr>
          <p:cNvPicPr>
            <a:picLocks noChangeAspect="1"/>
          </p:cNvPicPr>
          <p:nvPr/>
        </p:nvPicPr>
        <p:blipFill>
          <a:blip r:embed="rId3"/>
          <a:stretch>
            <a:fillRect/>
          </a:stretch>
        </p:blipFill>
        <p:spPr>
          <a:xfrm>
            <a:off x="4184373" y="1838739"/>
            <a:ext cx="7752521" cy="4025348"/>
          </a:xfrm>
          <a:prstGeom prst="rect">
            <a:avLst/>
          </a:prstGeom>
        </p:spPr>
      </p:pic>
    </p:spTree>
    <p:extLst>
      <p:ext uri="{BB962C8B-B14F-4D97-AF65-F5344CB8AC3E}">
        <p14:creationId xmlns:p14="http://schemas.microsoft.com/office/powerpoint/2010/main" val="437570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393A378-6791-5A4E-93D2-65A3FC278993}"/>
              </a:ext>
            </a:extLst>
          </p:cNvPr>
          <p:cNvSpPr>
            <a:spLocks noGrp="1"/>
          </p:cNvSpPr>
          <p:nvPr>
            <p:ph type="title"/>
          </p:nvPr>
        </p:nvSpPr>
        <p:spPr>
          <a:xfrm>
            <a:off x="1051560" y="586822"/>
            <a:ext cx="3657600" cy="1645920"/>
          </a:xfrm>
        </p:spPr>
        <p:txBody>
          <a:bodyPr>
            <a:normAutofit/>
          </a:bodyPr>
          <a:lstStyle/>
          <a:p>
            <a:r>
              <a:rPr lang="en-US" sz="3200" b="1" i="1" dirty="0"/>
              <a:t>Exploratory Data Analysis:</a:t>
            </a:r>
            <a:endParaRPr lang="en-US" sz="3200" dirty="0"/>
          </a:p>
        </p:txBody>
      </p:sp>
      <p:sp>
        <p:nvSpPr>
          <p:cNvPr id="17" name="Rectangle 16">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9" name="Rectangle 18">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C825E70-6806-E247-9F30-0709089718DA}"/>
              </a:ext>
            </a:extLst>
          </p:cNvPr>
          <p:cNvSpPr>
            <a:spLocks noGrp="1"/>
          </p:cNvSpPr>
          <p:nvPr>
            <p:ph idx="1"/>
          </p:nvPr>
        </p:nvSpPr>
        <p:spPr>
          <a:xfrm>
            <a:off x="5250106" y="832812"/>
            <a:ext cx="6106742" cy="1399929"/>
          </a:xfrm>
        </p:spPr>
        <p:txBody>
          <a:bodyPr anchor="ctr">
            <a:normAutofit/>
          </a:bodyPr>
          <a:lstStyle/>
          <a:p>
            <a:r>
              <a:rPr lang="en-US" sz="1400" dirty="0"/>
              <a:t>Removed Nominal Variables With Less Than 20% of Unique observations   (left)</a:t>
            </a:r>
          </a:p>
          <a:p>
            <a:endParaRPr lang="en-US" sz="1400" dirty="0"/>
          </a:p>
          <a:p>
            <a:r>
              <a:rPr lang="en-US" sz="1400" dirty="0"/>
              <a:t>Removed Numeric Features With Less Than 20% of Unique Observations (right)</a:t>
            </a:r>
          </a:p>
          <a:p>
            <a:endParaRPr lang="en-US" sz="1700" dirty="0"/>
          </a:p>
        </p:txBody>
      </p:sp>
      <p:pic>
        <p:nvPicPr>
          <p:cNvPr id="8" name="Picture 7" descr="Text&#10;&#10;Description automatically generated">
            <a:extLst>
              <a:ext uri="{FF2B5EF4-FFF2-40B4-BE49-F238E27FC236}">
                <a16:creationId xmlns:a16="http://schemas.microsoft.com/office/drawing/2014/main" id="{B15C521E-973F-B44A-A904-103279B631FD}"/>
              </a:ext>
            </a:extLst>
          </p:cNvPr>
          <p:cNvPicPr>
            <a:picLocks noChangeAspect="1"/>
          </p:cNvPicPr>
          <p:nvPr/>
        </p:nvPicPr>
        <p:blipFill>
          <a:blip r:embed="rId2"/>
          <a:stretch>
            <a:fillRect/>
          </a:stretch>
        </p:blipFill>
        <p:spPr>
          <a:xfrm>
            <a:off x="1070829" y="2729397"/>
            <a:ext cx="4310064" cy="3295790"/>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55A7D381-288B-BD41-B64C-FB0EE394B059}"/>
              </a:ext>
            </a:extLst>
          </p:cNvPr>
          <p:cNvPicPr>
            <a:picLocks noChangeAspect="1"/>
          </p:cNvPicPr>
          <p:nvPr/>
        </p:nvPicPr>
        <p:blipFill>
          <a:blip r:embed="rId3"/>
          <a:stretch>
            <a:fillRect/>
          </a:stretch>
        </p:blipFill>
        <p:spPr>
          <a:xfrm>
            <a:off x="6475903" y="2590800"/>
            <a:ext cx="4310064" cy="3434387"/>
          </a:xfrm>
          <a:prstGeom prst="rect">
            <a:avLst/>
          </a:prstGeom>
        </p:spPr>
      </p:pic>
    </p:spTree>
    <p:extLst>
      <p:ext uri="{BB962C8B-B14F-4D97-AF65-F5344CB8AC3E}">
        <p14:creationId xmlns:p14="http://schemas.microsoft.com/office/powerpoint/2010/main" val="232458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7892A4-2AF3-9943-93DB-BE40C4B45AF8}"/>
              </a:ext>
            </a:extLst>
          </p:cNvPr>
          <p:cNvSpPr>
            <a:spLocks noGrp="1"/>
          </p:cNvSpPr>
          <p:nvPr>
            <p:ph type="title"/>
          </p:nvPr>
        </p:nvSpPr>
        <p:spPr>
          <a:xfrm>
            <a:off x="1046746" y="641850"/>
            <a:ext cx="3611880" cy="1535865"/>
          </a:xfrm>
        </p:spPr>
        <p:txBody>
          <a:bodyPr>
            <a:normAutofit/>
          </a:bodyPr>
          <a:lstStyle/>
          <a:p>
            <a:r>
              <a:rPr lang="en-US" sz="3600" b="1" i="1" dirty="0"/>
              <a:t>Exploratory Data Analysis:</a:t>
            </a:r>
            <a:endParaRPr lang="en-US" sz="3600" dirty="0"/>
          </a:p>
        </p:txBody>
      </p:sp>
      <p:sp>
        <p:nvSpPr>
          <p:cNvPr id="19" name="Rectangle 18">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1" name="Rectangle 20">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51460C8-576D-7646-A940-B963611E0278}"/>
              </a:ext>
            </a:extLst>
          </p:cNvPr>
          <p:cNvSpPr>
            <a:spLocks noGrp="1"/>
          </p:cNvSpPr>
          <p:nvPr>
            <p:ph idx="1"/>
          </p:nvPr>
        </p:nvSpPr>
        <p:spPr>
          <a:xfrm>
            <a:off x="5300640" y="641850"/>
            <a:ext cx="6053160" cy="1535865"/>
          </a:xfrm>
        </p:spPr>
        <p:txBody>
          <a:bodyPr anchor="ctr">
            <a:normAutofit/>
          </a:bodyPr>
          <a:lstStyle/>
          <a:p>
            <a:r>
              <a:rPr lang="en-US" sz="1800" dirty="0"/>
              <a:t>Generated New Features</a:t>
            </a:r>
          </a:p>
          <a:p>
            <a:pPr marL="514350" indent="-514350">
              <a:buFont typeface="+mj-lt"/>
              <a:buAutoNum type="arabicPeriod"/>
            </a:pPr>
            <a:r>
              <a:rPr lang="en-US" sz="1400" dirty="0"/>
              <a:t>Combined Number of Bathrooms in the Basement: “</a:t>
            </a:r>
            <a:r>
              <a:rPr lang="en-US" sz="1400" dirty="0" err="1"/>
              <a:t>BsmtFullBath</a:t>
            </a:r>
            <a:r>
              <a:rPr lang="en-US" sz="1400" dirty="0"/>
              <a:t>” and “</a:t>
            </a:r>
            <a:r>
              <a:rPr lang="en-US" sz="1400" dirty="0" err="1"/>
              <a:t>BsmtHalfBath</a:t>
            </a:r>
            <a:r>
              <a:rPr lang="en-US" sz="1400" dirty="0"/>
              <a:t>”</a:t>
            </a:r>
          </a:p>
          <a:p>
            <a:pPr marL="514350" indent="-514350">
              <a:buFont typeface="+mj-lt"/>
              <a:buAutoNum type="arabicPeriod"/>
            </a:pPr>
            <a:r>
              <a:rPr lang="en-US" sz="1400" dirty="0"/>
              <a:t>Created Cost Per Square-Foot (pic of the dataset with the said features)</a:t>
            </a:r>
          </a:p>
          <a:p>
            <a:pPr marL="0" indent="0">
              <a:buNone/>
            </a:pPr>
            <a:endParaRPr lang="en-US" sz="1800" dirty="0"/>
          </a:p>
        </p:txBody>
      </p:sp>
      <p:pic>
        <p:nvPicPr>
          <p:cNvPr id="5" name="Picture 4">
            <a:extLst>
              <a:ext uri="{FF2B5EF4-FFF2-40B4-BE49-F238E27FC236}">
                <a16:creationId xmlns:a16="http://schemas.microsoft.com/office/drawing/2014/main" id="{161DDA55-0A68-5547-9DE5-869B0F18CCC6}"/>
              </a:ext>
            </a:extLst>
          </p:cNvPr>
          <p:cNvPicPr>
            <a:picLocks noChangeAspect="1"/>
          </p:cNvPicPr>
          <p:nvPr/>
        </p:nvPicPr>
        <p:blipFill>
          <a:blip r:embed="rId2"/>
          <a:stretch>
            <a:fillRect/>
          </a:stretch>
        </p:blipFill>
        <p:spPr>
          <a:xfrm>
            <a:off x="522412" y="3064738"/>
            <a:ext cx="9258300" cy="660400"/>
          </a:xfrm>
          <a:prstGeom prst="rect">
            <a:avLst/>
          </a:prstGeom>
        </p:spPr>
      </p:pic>
      <p:pic>
        <p:nvPicPr>
          <p:cNvPr id="7" name="Picture 6">
            <a:extLst>
              <a:ext uri="{FF2B5EF4-FFF2-40B4-BE49-F238E27FC236}">
                <a16:creationId xmlns:a16="http://schemas.microsoft.com/office/drawing/2014/main" id="{A61BA20E-039D-FC4F-AF5E-BF2038D59B79}"/>
              </a:ext>
            </a:extLst>
          </p:cNvPr>
          <p:cNvPicPr>
            <a:picLocks noChangeAspect="1"/>
          </p:cNvPicPr>
          <p:nvPr/>
        </p:nvPicPr>
        <p:blipFill>
          <a:blip r:embed="rId3"/>
          <a:stretch>
            <a:fillRect/>
          </a:stretch>
        </p:blipFill>
        <p:spPr>
          <a:xfrm>
            <a:off x="554416" y="4335435"/>
            <a:ext cx="9194292" cy="393700"/>
          </a:xfrm>
          <a:prstGeom prst="rect">
            <a:avLst/>
          </a:prstGeom>
        </p:spPr>
      </p:pic>
    </p:spTree>
    <p:extLst>
      <p:ext uri="{BB962C8B-B14F-4D97-AF65-F5344CB8AC3E}">
        <p14:creationId xmlns:p14="http://schemas.microsoft.com/office/powerpoint/2010/main" val="773787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7892A4-2AF3-9943-93DB-BE40C4B45AF8}"/>
              </a:ext>
            </a:extLst>
          </p:cNvPr>
          <p:cNvSpPr>
            <a:spLocks noGrp="1"/>
          </p:cNvSpPr>
          <p:nvPr>
            <p:ph type="title"/>
          </p:nvPr>
        </p:nvSpPr>
        <p:spPr>
          <a:xfrm>
            <a:off x="1046746" y="641850"/>
            <a:ext cx="3611880" cy="1535865"/>
          </a:xfrm>
        </p:spPr>
        <p:txBody>
          <a:bodyPr>
            <a:normAutofit/>
          </a:bodyPr>
          <a:lstStyle/>
          <a:p>
            <a:r>
              <a:rPr lang="en-US" sz="3600" b="1" i="1" dirty="0"/>
              <a:t>Exploratory Data Analysis:</a:t>
            </a:r>
            <a:endParaRPr lang="en-US" sz="3600" dirty="0"/>
          </a:p>
        </p:txBody>
      </p:sp>
      <p:sp>
        <p:nvSpPr>
          <p:cNvPr id="19" name="Rectangle 18">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1" name="Rectangle 20">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51460C8-576D-7646-A940-B963611E0278}"/>
              </a:ext>
            </a:extLst>
          </p:cNvPr>
          <p:cNvSpPr>
            <a:spLocks noGrp="1"/>
          </p:cNvSpPr>
          <p:nvPr>
            <p:ph idx="1"/>
          </p:nvPr>
        </p:nvSpPr>
        <p:spPr>
          <a:xfrm>
            <a:off x="5300640" y="641850"/>
            <a:ext cx="6053160" cy="1535865"/>
          </a:xfrm>
        </p:spPr>
        <p:txBody>
          <a:bodyPr anchor="ctr">
            <a:normAutofit/>
          </a:bodyPr>
          <a:lstStyle/>
          <a:p>
            <a:r>
              <a:rPr lang="en-US" sz="1800" dirty="0"/>
              <a:t>Removed Abnormal Sales</a:t>
            </a:r>
          </a:p>
          <a:p>
            <a:pPr marL="0" indent="0">
              <a:buNone/>
            </a:pPr>
            <a:r>
              <a:rPr lang="en-US" sz="1400" dirty="0"/>
              <a:t>Included sales that were completed under 'normal' circumstances. The other type of sales (foreclosure, short sale, etc...) only account for 6% of the observations and are outside the scope of this work.( Insert code)</a:t>
            </a:r>
          </a:p>
          <a:p>
            <a:pPr marL="0" indent="0">
              <a:buNone/>
            </a:pPr>
            <a:endParaRPr lang="en-US" sz="1800" dirty="0"/>
          </a:p>
        </p:txBody>
      </p:sp>
      <p:pic>
        <p:nvPicPr>
          <p:cNvPr id="5" name="Picture 4">
            <a:extLst>
              <a:ext uri="{FF2B5EF4-FFF2-40B4-BE49-F238E27FC236}">
                <a16:creationId xmlns:a16="http://schemas.microsoft.com/office/drawing/2014/main" id="{5D6D119E-1193-2C4D-B83B-01D89A7D3E10}"/>
              </a:ext>
            </a:extLst>
          </p:cNvPr>
          <p:cNvPicPr>
            <a:picLocks noChangeAspect="1"/>
          </p:cNvPicPr>
          <p:nvPr/>
        </p:nvPicPr>
        <p:blipFill>
          <a:blip r:embed="rId2"/>
          <a:stretch>
            <a:fillRect/>
          </a:stretch>
        </p:blipFill>
        <p:spPr>
          <a:xfrm>
            <a:off x="1428750" y="3105150"/>
            <a:ext cx="9334500" cy="647700"/>
          </a:xfrm>
          <a:prstGeom prst="rect">
            <a:avLst/>
          </a:prstGeom>
        </p:spPr>
      </p:pic>
    </p:spTree>
    <p:extLst>
      <p:ext uri="{BB962C8B-B14F-4D97-AF65-F5344CB8AC3E}">
        <p14:creationId xmlns:p14="http://schemas.microsoft.com/office/powerpoint/2010/main" val="17283130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TotalTime>
  <Words>2471</Words>
  <Application>Microsoft Macintosh PowerPoint</Application>
  <PresentationFormat>Widescreen</PresentationFormat>
  <Paragraphs>682</Paragraphs>
  <Slides>54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Calibri</vt:lpstr>
      <vt:lpstr>Calibri Light</vt:lpstr>
      <vt:lpstr>Courier New</vt:lpstr>
      <vt:lpstr>Office Theme</vt:lpstr>
      <vt:lpstr>Analysis of Ames Housing data:   Comparing Value of Cosmetic Features with Descriptive Modeling</vt:lpstr>
      <vt:lpstr>Who We Are:</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  We evaluated p-values and R-squared using Statmodel to examine the significance of features </vt:lpstr>
      <vt:lpstr>Exploratory Data Analysis:</vt:lpstr>
      <vt:lpstr>         We narrowed the number of features to 7 </vt:lpstr>
      <vt:lpstr>Feature  Analysis</vt:lpstr>
      <vt:lpstr>Roof Material    and   Fence Quality</vt:lpstr>
      <vt:lpstr>Roof   Material</vt:lpstr>
      <vt:lpstr>Roof   Material</vt:lpstr>
      <vt:lpstr>Roof   Material</vt:lpstr>
      <vt:lpstr>Roof   Material</vt:lpstr>
      <vt:lpstr>Roof   Material</vt:lpstr>
      <vt:lpstr>Fence   Quality</vt:lpstr>
      <vt:lpstr>Fence   Quality</vt:lpstr>
      <vt:lpstr>Fence   Quality</vt:lpstr>
      <vt:lpstr>Fence   Quality</vt:lpstr>
      <vt:lpstr>Fence   Quality</vt:lpstr>
      <vt:lpstr>Exterior     and    Garage</vt:lpstr>
      <vt:lpstr>  </vt:lpstr>
      <vt:lpstr>We explored Exterior2nd feature deeper. The mean SalePrice per Exterior feature displayed on the left. The Percentage of Houses that have that Exterior material are on the right</vt:lpstr>
      <vt:lpstr>Compared Predicted Value of the houses with Plywood Exterior with Predicted Value of the same houses if they had Vinyl exterior.   Each house with Plywood exterior shows an increase in price if it had Vinyl exterior</vt:lpstr>
      <vt:lpstr>Exterior:      Conclusions</vt:lpstr>
      <vt:lpstr>Garage    Finish </vt:lpstr>
      <vt:lpstr>We evaluated prices for houses with Unifinished Garages and predicted prices for the same houses if their Garages were Finished.   The houses are predicted to increase in price if the said Garages were Finished</vt:lpstr>
      <vt:lpstr>Garage Finish:      Conclusions</vt:lpstr>
      <vt:lpstr>Basement  Features</vt:lpstr>
      <vt:lpstr>Basement  Features</vt:lpstr>
      <vt:lpstr>Basement Features</vt:lpstr>
      <vt:lpstr>PowerPoint Presentation</vt:lpstr>
      <vt:lpstr>PowerPoint Presentation</vt:lpstr>
      <vt:lpstr>Fireplace  Features</vt:lpstr>
      <vt:lpstr>PowerPoint Presentation</vt:lpstr>
      <vt:lpstr>PowerPoint Presentation</vt:lpstr>
      <vt:lpstr>Heating,  Central Air, Kitchen   Quality</vt:lpstr>
      <vt:lpstr>Heating   Quality </vt:lpstr>
      <vt:lpstr>Heating:   Cost Per Square Foot </vt:lpstr>
      <vt:lpstr>Central    Air</vt:lpstr>
      <vt:lpstr>Central Air:   Cost Per Square Foot </vt:lpstr>
      <vt:lpstr>Kitchen    Quality </vt:lpstr>
      <vt:lpstr>Kitchen Quality:   Cost Per Square Foot </vt:lpstr>
      <vt:lpstr>Analysis of Ames Housing data:  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Ames Housing data:   Comparing Value of Cosmetic Features with Descriptive Modeling</dc:title>
  <dc:creator>Khamanna Iskandarova</dc:creator>
  <cp:lastModifiedBy>Khamanna Iskandarova</cp:lastModifiedBy>
  <cp:revision>4</cp:revision>
  <dcterms:created xsi:type="dcterms:W3CDTF">2020-11-30T14:31:04Z</dcterms:created>
  <dcterms:modified xsi:type="dcterms:W3CDTF">2020-11-30T14:58:16Z</dcterms:modified>
</cp:coreProperties>
</file>